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notesMasterIdLst>
    <p:notesMasterId r:id="rId11"/>
  </p:notesMasterIdLst>
  <p:sldIdLst>
    <p:sldId id="256" r:id="rId3"/>
    <p:sldId id="459" r:id="rId4"/>
    <p:sldId id="259" r:id="rId5"/>
    <p:sldId id="458" r:id="rId6"/>
    <p:sldId id="455" r:id="rId7"/>
    <p:sldId id="456" r:id="rId8"/>
    <p:sldId id="457" r:id="rId9"/>
    <p:sldId id="4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7" y="-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46CD8-7E26-4A3C-BEF9-E94DCFFE55B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B9C9-8540-46B1-9B83-CF615D4B2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4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4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0BA4-C2E2-07FB-1082-21A5B82E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A2F67-76B6-E376-D917-A186FBBF9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420D0-15FB-FB5B-60EE-7685B24F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1B886-3FDC-7C5C-BBB3-1C33036C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F0887-C2C9-03CA-CA65-8E98B0C2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0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41910-2938-0D81-94D4-56D54943E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532CF-C1A7-8A01-1DC2-E7CA21F40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CBF3-FF76-E573-CEC6-288B2692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45199-22B6-E7E1-CC10-FF1FA6D5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602A7-918E-E7B4-73FC-4432710C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9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1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F241-EEC7-74C8-DC6D-B8249846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62082-72B8-D810-8A52-A74E71F4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BE89A-E830-9498-B97D-EAA624E0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C54DF-DBF3-3400-BDA7-A953A39A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169FF-99EF-FEF8-0188-0E4D7529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9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7C46-3180-6998-EC8A-58A11A0E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5CBCD-42F2-5AB1-0C7D-08350E429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F89B-D90F-AEAF-5A45-CF82B348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3FFDF-F78C-4F9F-B6AF-2204F53D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F940-A8C6-168C-F8CC-C6EECD81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5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A554-0CAD-EA21-B22D-2BF32E25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EC5C-97A5-0761-E3A1-F844E3690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A3125-1A98-CB3A-D26E-D5D2EC95D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59467-6949-92CE-D338-4F15BD36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42189-2000-43CA-0359-95A1CA21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FF18-3BC3-965E-1E91-B9836B8A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7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2037-DFA7-DEBE-29FD-F2C7E7D8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D55D5-78ED-C85F-4C9D-AA85A959D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59617-6A9B-8F9A-CB50-C9F694C1C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65105-C954-0F2B-506D-05B4DAFD9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0AC75-C1CB-ACC0-00CA-E172A569F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807D9-9780-B40C-CC30-1585F0A8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A0B76-186A-D7A7-58A4-859EAC27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7EF80-A433-A283-C114-05DC5FF0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46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DC02-2583-FE4A-0DDD-258C8103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F7536-A86D-7C3B-8623-0FE990BB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02E51-2DFF-B99C-F493-758BEF22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E5030-E5B3-9945-72AC-8E41F78A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6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7DB5-5DED-60CA-E732-B856DD24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ECDFC-A750-7A0C-0E85-64F74659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ABF98-8D3A-EEE5-A545-F1C4EF24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0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AA56-237D-4E37-31AB-1A384D5F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04C1C-50EE-1608-0AE0-397836BC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8BE6B-2137-E8D1-9D7F-936024907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39245-68DD-DD3D-C176-45C608BE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72829-DF6C-67B3-68D0-7E89C938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53316-0277-0A13-8553-9E4F8FA2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F241-EEC7-74C8-DC6D-B8249846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62082-72B8-D810-8A52-A74E71F4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BE89A-E830-9498-B97D-EAA624E0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C54DF-DBF3-3400-BDA7-A953A39A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169FF-99EF-FEF8-0188-0E4D7529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4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CD1F-2E0A-40A6-BEFB-114452A5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0166E-6A9E-CCA0-0280-D124461DC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00C7E-C9E3-DA1B-3EE5-DE279922C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49388-D1C2-129F-2492-93F9A4C0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F5C58-533C-0A72-A679-B3B0FE51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12ACF-A508-9DFE-3055-10F99DD4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58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0BA4-C2E2-07FB-1082-21A5B82E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A2F67-76B6-E376-D917-A186FBBF9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420D0-15FB-FB5B-60EE-7685B24F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1B886-3FDC-7C5C-BBB3-1C33036C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F0887-C2C9-03CA-CA65-8E98B0C2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9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41910-2938-0D81-94D4-56D54943E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532CF-C1A7-8A01-1DC2-E7CA21F40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CBF3-FF76-E573-CEC6-288B2692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45199-22B6-E7E1-CC10-FF1FA6D5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602A7-918E-E7B4-73FC-4432710C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7C46-3180-6998-EC8A-58A11A0E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5CBCD-42F2-5AB1-0C7D-08350E429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F89B-D90F-AEAF-5A45-CF82B348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3FFDF-F78C-4F9F-B6AF-2204F53D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2F940-A8C6-168C-F8CC-C6EECD81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7A554-0CAD-EA21-B22D-2BF32E25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EC5C-97A5-0761-E3A1-F844E3690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A3125-1A98-CB3A-D26E-D5D2EC95D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59467-6949-92CE-D338-4F15BD36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42189-2000-43CA-0359-95A1CA21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FF18-3BC3-965E-1E91-B9836B8A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0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2037-DFA7-DEBE-29FD-F2C7E7D8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D55D5-78ED-C85F-4C9D-AA85A959D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59617-6A9B-8F9A-CB50-C9F694C1C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65105-C954-0F2B-506D-05B4DAFD9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0AC75-C1CB-ACC0-00CA-E172A569F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807D9-9780-B40C-CC30-1585F0A8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A0B76-186A-D7A7-58A4-859EAC27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27EF80-A433-A283-C114-05DC5FF0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BDC02-2583-FE4A-0DDD-258C8103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F7536-A86D-7C3B-8623-0FE990BB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02E51-2DFF-B99C-F493-758BEF22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E5030-E5B3-9945-72AC-8E41F78A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7DB5-5DED-60CA-E732-B856DD24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ECDFC-A750-7A0C-0E85-64F74659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ABF98-8D3A-EEE5-A545-F1C4EF24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AA56-237D-4E37-31AB-1A384D5F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04C1C-50EE-1608-0AE0-397836BC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8BE6B-2137-E8D1-9D7F-936024907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39245-68DD-DD3D-C176-45C608BE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72829-DF6C-67B3-68D0-7E89C938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53316-0277-0A13-8553-9E4F8FA2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CD1F-2E0A-40A6-BEFB-114452A5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0166E-6A9E-CCA0-0280-D124461DC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00C7E-C9E3-DA1B-3EE5-DE279922C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49388-D1C2-129F-2492-93F9A4C0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8EC7B-E154-4810-BCE7-AC62CD80AB3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F5C58-533C-0A72-A679-B3B0FE51F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12ACF-A508-9DFE-3055-10F99DD4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9B4524-5483-4A69-9D56-CB6890B6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66C8B5-97D2-0589-1FA3-9B4B6F5148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0"/>
            <a:ext cx="901782" cy="6858000"/>
          </a:xfrm>
          <a:prstGeom prst="rect">
            <a:avLst/>
          </a:prstGeom>
        </p:spPr>
      </p:pic>
      <p:pic>
        <p:nvPicPr>
          <p:cNvPr id="11" name="Graphic 10" descr="Train Tracks outline">
            <a:extLst>
              <a:ext uri="{FF2B5EF4-FFF2-40B4-BE49-F238E27FC236}">
                <a16:creationId xmlns:a16="http://schemas.microsoft.com/office/drawing/2014/main" id="{CF4736E3-E170-0493-100D-73EA0C0848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701" y="4552091"/>
            <a:ext cx="901781" cy="2903649"/>
          </a:xfrm>
          <a:prstGeom prst="rect">
            <a:avLst/>
          </a:prstGeom>
        </p:spPr>
      </p:pic>
      <p:pic>
        <p:nvPicPr>
          <p:cNvPr id="12" name="Graphic 11" descr="Train Tracks outline">
            <a:extLst>
              <a:ext uri="{FF2B5EF4-FFF2-40B4-BE49-F238E27FC236}">
                <a16:creationId xmlns:a16="http://schemas.microsoft.com/office/drawing/2014/main" id="{B851FAF7-0FBB-FA70-AB02-9ECB3F5189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-7706" y="2826577"/>
            <a:ext cx="901781" cy="2891908"/>
          </a:xfrm>
          <a:prstGeom prst="rect">
            <a:avLst/>
          </a:prstGeom>
        </p:spPr>
      </p:pic>
      <p:pic>
        <p:nvPicPr>
          <p:cNvPr id="13" name="Graphic 12" descr="Train Tracks outline">
            <a:extLst>
              <a:ext uri="{FF2B5EF4-FFF2-40B4-BE49-F238E27FC236}">
                <a16:creationId xmlns:a16="http://schemas.microsoft.com/office/drawing/2014/main" id="{B1C0473B-D3A6-76A6-E755-1BCEFF4576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701" y="1104681"/>
            <a:ext cx="901781" cy="2903649"/>
          </a:xfrm>
          <a:prstGeom prst="rect">
            <a:avLst/>
          </a:prstGeom>
        </p:spPr>
      </p:pic>
      <p:pic>
        <p:nvPicPr>
          <p:cNvPr id="14" name="Graphic 13" descr="Train Tracks outline">
            <a:extLst>
              <a:ext uri="{FF2B5EF4-FFF2-40B4-BE49-F238E27FC236}">
                <a16:creationId xmlns:a16="http://schemas.microsoft.com/office/drawing/2014/main" id="{94693B3F-0117-DA4A-57B1-BC8EB5E32F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-7701" y="-620833"/>
            <a:ext cx="901781" cy="29036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C84DCB-B2C9-E72C-7F57-8C36ED41F0F7}"/>
              </a:ext>
            </a:extLst>
          </p:cNvPr>
          <p:cNvCxnSpPr/>
          <p:nvPr userDrawn="1"/>
        </p:nvCxnSpPr>
        <p:spPr>
          <a:xfrm>
            <a:off x="914403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B34CA3-6B11-DF84-99F7-0B370B5D9A6F}"/>
              </a:ext>
            </a:extLst>
          </p:cNvPr>
          <p:cNvSpPr txBox="1"/>
          <p:nvPr userDrawn="1"/>
        </p:nvSpPr>
        <p:spPr>
          <a:xfrm>
            <a:off x="-7710" y="3179691"/>
            <a:ext cx="90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 Black" panose="02070A03080606020203" pitchFamily="18" charset="0"/>
              </a:rPr>
              <a:t>TT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B265A-E983-495F-6BD7-AAF19928134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11292837" y="0"/>
            <a:ext cx="901782" cy="6858000"/>
          </a:xfrm>
          <a:prstGeom prst="rect">
            <a:avLst/>
          </a:prstGeom>
        </p:spPr>
      </p:pic>
      <p:pic>
        <p:nvPicPr>
          <p:cNvPr id="8" name="Graphic 7" descr="Train Tracks outline">
            <a:extLst>
              <a:ext uri="{FF2B5EF4-FFF2-40B4-BE49-F238E27FC236}">
                <a16:creationId xmlns:a16="http://schemas.microsoft.com/office/drawing/2014/main" id="{53FE3E0E-B2A5-D61A-5490-8519D994567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85135" y="4552091"/>
            <a:ext cx="901781" cy="2903649"/>
          </a:xfrm>
          <a:prstGeom prst="rect">
            <a:avLst/>
          </a:prstGeom>
        </p:spPr>
      </p:pic>
      <p:pic>
        <p:nvPicPr>
          <p:cNvPr id="10" name="Graphic 9" descr="Train Tracks outline">
            <a:extLst>
              <a:ext uri="{FF2B5EF4-FFF2-40B4-BE49-F238E27FC236}">
                <a16:creationId xmlns:a16="http://schemas.microsoft.com/office/drawing/2014/main" id="{A7617CC2-81F3-1F83-EBA6-09B40DE376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11285130" y="2826577"/>
            <a:ext cx="901781" cy="2891908"/>
          </a:xfrm>
          <a:prstGeom prst="rect">
            <a:avLst/>
          </a:prstGeom>
        </p:spPr>
      </p:pic>
      <p:pic>
        <p:nvPicPr>
          <p:cNvPr id="15" name="Graphic 14" descr="Train Tracks outline">
            <a:extLst>
              <a:ext uri="{FF2B5EF4-FFF2-40B4-BE49-F238E27FC236}">
                <a16:creationId xmlns:a16="http://schemas.microsoft.com/office/drawing/2014/main" id="{29417137-508D-B1FC-052B-8820CF102D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85135" y="1104681"/>
            <a:ext cx="901781" cy="2903649"/>
          </a:xfrm>
          <a:prstGeom prst="rect">
            <a:avLst/>
          </a:prstGeom>
        </p:spPr>
      </p:pic>
      <p:pic>
        <p:nvPicPr>
          <p:cNvPr id="18" name="Graphic 17" descr="Train Tracks outline">
            <a:extLst>
              <a:ext uri="{FF2B5EF4-FFF2-40B4-BE49-F238E27FC236}">
                <a16:creationId xmlns:a16="http://schemas.microsoft.com/office/drawing/2014/main" id="{6DAC406F-7CC4-BCC4-7767-91542B9B637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11285135" y="-620833"/>
            <a:ext cx="901781" cy="290364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D8B8E2-7854-3F6F-01AD-7ACD554506EE}"/>
              </a:ext>
            </a:extLst>
          </p:cNvPr>
          <p:cNvCxnSpPr/>
          <p:nvPr userDrawn="1"/>
        </p:nvCxnSpPr>
        <p:spPr>
          <a:xfrm>
            <a:off x="1127759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6DDB19-CE0F-AF85-A971-65BF5717A6B8}"/>
              </a:ext>
            </a:extLst>
          </p:cNvPr>
          <p:cNvSpPr txBox="1"/>
          <p:nvPr userDrawn="1"/>
        </p:nvSpPr>
        <p:spPr>
          <a:xfrm>
            <a:off x="11285126" y="3179691"/>
            <a:ext cx="90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 Black" panose="02070A03080606020203" pitchFamily="18" charset="0"/>
              </a:rPr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6649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66C8B5-97D2-0589-1FA3-9B4B6F51487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0"/>
            <a:ext cx="901782" cy="6858000"/>
          </a:xfrm>
          <a:prstGeom prst="rect">
            <a:avLst/>
          </a:prstGeom>
        </p:spPr>
      </p:pic>
      <p:pic>
        <p:nvPicPr>
          <p:cNvPr id="11" name="Graphic 10" descr="Train Tracks outline">
            <a:extLst>
              <a:ext uri="{FF2B5EF4-FFF2-40B4-BE49-F238E27FC236}">
                <a16:creationId xmlns:a16="http://schemas.microsoft.com/office/drawing/2014/main" id="{CF4736E3-E170-0493-100D-73EA0C0848B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701" y="4552091"/>
            <a:ext cx="901781" cy="2903649"/>
          </a:xfrm>
          <a:prstGeom prst="rect">
            <a:avLst/>
          </a:prstGeom>
        </p:spPr>
      </p:pic>
      <p:pic>
        <p:nvPicPr>
          <p:cNvPr id="12" name="Graphic 11" descr="Train Tracks outline">
            <a:extLst>
              <a:ext uri="{FF2B5EF4-FFF2-40B4-BE49-F238E27FC236}">
                <a16:creationId xmlns:a16="http://schemas.microsoft.com/office/drawing/2014/main" id="{B851FAF7-0FBB-FA70-AB02-9ECB3F5189B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-7706" y="2826577"/>
            <a:ext cx="901781" cy="2891908"/>
          </a:xfrm>
          <a:prstGeom prst="rect">
            <a:avLst/>
          </a:prstGeom>
        </p:spPr>
      </p:pic>
      <p:pic>
        <p:nvPicPr>
          <p:cNvPr id="13" name="Graphic 12" descr="Train Tracks outline">
            <a:extLst>
              <a:ext uri="{FF2B5EF4-FFF2-40B4-BE49-F238E27FC236}">
                <a16:creationId xmlns:a16="http://schemas.microsoft.com/office/drawing/2014/main" id="{B1C0473B-D3A6-76A6-E755-1BCEFF4576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701" y="1104681"/>
            <a:ext cx="901781" cy="2903649"/>
          </a:xfrm>
          <a:prstGeom prst="rect">
            <a:avLst/>
          </a:prstGeom>
        </p:spPr>
      </p:pic>
      <p:pic>
        <p:nvPicPr>
          <p:cNvPr id="14" name="Graphic 13" descr="Train Tracks outline">
            <a:extLst>
              <a:ext uri="{FF2B5EF4-FFF2-40B4-BE49-F238E27FC236}">
                <a16:creationId xmlns:a16="http://schemas.microsoft.com/office/drawing/2014/main" id="{94693B3F-0117-DA4A-57B1-BC8EB5E32F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-7701" y="-620833"/>
            <a:ext cx="901781" cy="29036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C84DCB-B2C9-E72C-7F57-8C36ED41F0F7}"/>
              </a:ext>
            </a:extLst>
          </p:cNvPr>
          <p:cNvCxnSpPr/>
          <p:nvPr userDrawn="1"/>
        </p:nvCxnSpPr>
        <p:spPr>
          <a:xfrm>
            <a:off x="914403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EB34CA3-6B11-DF84-99F7-0B370B5D9A6F}"/>
              </a:ext>
            </a:extLst>
          </p:cNvPr>
          <p:cNvSpPr txBox="1"/>
          <p:nvPr userDrawn="1"/>
        </p:nvSpPr>
        <p:spPr>
          <a:xfrm>
            <a:off x="-7710" y="3179691"/>
            <a:ext cx="90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doni MT Black" panose="02070A03080606020203" pitchFamily="18" charset="0"/>
              </a:rPr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128907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raintrackanalytics@gmail.com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81B27C-7A7B-EC43-BF33-A3FEE479A2F1}"/>
              </a:ext>
            </a:extLst>
          </p:cNvPr>
          <p:cNvSpPr txBox="1"/>
          <p:nvPr/>
        </p:nvSpPr>
        <p:spPr>
          <a:xfrm>
            <a:off x="933450" y="2290227"/>
            <a:ext cx="10325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Putting Data to Work:</a:t>
            </a:r>
          </a:p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Enhance ACGME Case Log Analytics</a:t>
            </a:r>
          </a:p>
          <a:p>
            <a:pPr algn="ctr"/>
            <a:endParaRPr lang="en-US" sz="27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700" dirty="0">
                <a:solidFill>
                  <a:schemeClr val="accent6">
                    <a:lumMod val="50000"/>
                  </a:schemeClr>
                </a:solidFill>
              </a:rPr>
              <a:t>05/17/2025 ARANS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84E14-E7B5-D2F1-AF05-2DF66C4E34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57" y="6421788"/>
            <a:ext cx="1503584" cy="5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AF1D5-9B96-5F22-2CE4-DB18F25D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514542-118D-1A4B-8CB3-07D9CB1AC1A2}"/>
              </a:ext>
            </a:extLst>
          </p:cNvPr>
          <p:cNvSpPr txBox="1"/>
          <p:nvPr/>
        </p:nvSpPr>
        <p:spPr>
          <a:xfrm>
            <a:off x="883921" y="24751"/>
            <a:ext cx="11300438" cy="64877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50000"/>
                  </a:schemeClr>
                </a:solidFill>
              </a:rPr>
              <a:t>Background &amp; Disclosures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326F4F-A0D9-BAEC-E652-204193459158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5979" y="716280"/>
            <a:ext cx="7641" cy="614172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72A70C-BBD1-6D1E-E961-0F00E2A82520}"/>
              </a:ext>
            </a:extLst>
          </p:cNvPr>
          <p:cNvCxnSpPr>
            <a:cxnSpLocks/>
          </p:cNvCxnSpPr>
          <p:nvPr/>
        </p:nvCxnSpPr>
        <p:spPr bwMode="auto">
          <a:xfrm>
            <a:off x="883920" y="716844"/>
            <a:ext cx="113827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6230CF6-DC40-2E78-C701-9026A50F6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11" y="995124"/>
            <a:ext cx="2298882" cy="28736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E5EB3E-7360-1017-3DFE-6CE44CFAF68A}"/>
              </a:ext>
            </a:extLst>
          </p:cNvPr>
          <p:cNvSpPr txBox="1"/>
          <p:nvPr/>
        </p:nvSpPr>
        <p:spPr>
          <a:xfrm>
            <a:off x="923695" y="4205248"/>
            <a:ext cx="5132509" cy="1887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Assistant Professor of Neurological Surgery at Houston Methodist</a:t>
            </a:r>
          </a:p>
          <a:p>
            <a:pPr marL="150280" indent="-15028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accent6">
                  <a:lumMod val="50000"/>
                </a:schemeClr>
              </a:solidFill>
              <a:latin typeface="Calibri (Body)"/>
            </a:endParaRPr>
          </a:p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Residency: UCLA 2021</a:t>
            </a:r>
          </a:p>
          <a:p>
            <a:pPr marL="150280" indent="-15028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accent6">
                  <a:lumMod val="50000"/>
                </a:schemeClr>
              </a:solidFill>
              <a:latin typeface="Calibri (Body)"/>
            </a:endParaRPr>
          </a:p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  <a:latin typeface="Calibri (Body)"/>
              </a:rPr>
              <a:t>Fellowship: Swedish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C90755-FBAA-AC3F-DDC5-50595E9812F7}"/>
              </a:ext>
            </a:extLst>
          </p:cNvPr>
          <p:cNvSpPr txBox="1"/>
          <p:nvPr/>
        </p:nvSpPr>
        <p:spPr>
          <a:xfrm>
            <a:off x="6143395" y="2667253"/>
            <a:ext cx="603332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Co-Founder: Train-Track Analytics</a:t>
            </a:r>
          </a:p>
          <a:p>
            <a:pPr marL="150280" indent="-150280">
              <a:buFont typeface="Arial" panose="020B0604020202020204" pitchFamily="34" charset="0"/>
              <a:buChar char="•"/>
            </a:pPr>
            <a:endParaRPr lang="en-US" sz="3100" dirty="0">
              <a:solidFill>
                <a:schemeClr val="accent6">
                  <a:lumMod val="50000"/>
                </a:schemeClr>
              </a:solidFill>
            </a:endParaRPr>
          </a:p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Consultant: Globus Medical, Inc.</a:t>
            </a:r>
          </a:p>
        </p:txBody>
      </p:sp>
    </p:spTree>
    <p:extLst>
      <p:ext uri="{BB962C8B-B14F-4D97-AF65-F5344CB8AC3E}">
        <p14:creationId xmlns:p14="http://schemas.microsoft.com/office/powerpoint/2010/main" val="32678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B1FB49-1D78-AB0F-3852-BA498D2FD79B}"/>
              </a:ext>
            </a:extLst>
          </p:cNvPr>
          <p:cNvSpPr txBox="1"/>
          <p:nvPr/>
        </p:nvSpPr>
        <p:spPr>
          <a:xfrm>
            <a:off x="883921" y="24751"/>
            <a:ext cx="11300438" cy="64877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50000"/>
                  </a:schemeClr>
                </a:solidFill>
              </a:rPr>
              <a:t>Some Numbers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5F195B-373E-3C12-CC00-FD9631631D58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5979" y="716280"/>
            <a:ext cx="7641" cy="614172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0755947-A529-B3BC-2FBC-AB2CA15F2EAD}"/>
              </a:ext>
            </a:extLst>
          </p:cNvPr>
          <p:cNvSpPr txBox="1"/>
          <p:nvPr/>
        </p:nvSpPr>
        <p:spPr>
          <a:xfrm>
            <a:off x="963470" y="1315700"/>
            <a:ext cx="51325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104 Programs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9CDB7-32B4-E402-FB0E-450462A5E361}"/>
              </a:ext>
            </a:extLst>
          </p:cNvPr>
          <p:cNvSpPr txBox="1"/>
          <p:nvPr/>
        </p:nvSpPr>
        <p:spPr>
          <a:xfrm>
            <a:off x="963477" y="773906"/>
            <a:ext cx="513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2024 (Neurosurgery)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391E9F-A858-CA4F-0164-9F8CECF0485E}"/>
              </a:ext>
            </a:extLst>
          </p:cNvPr>
          <p:cNvCxnSpPr>
            <a:cxnSpLocks/>
          </p:cNvCxnSpPr>
          <p:nvPr/>
        </p:nvCxnSpPr>
        <p:spPr bwMode="auto">
          <a:xfrm>
            <a:off x="883920" y="716844"/>
            <a:ext cx="113827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A24B3D-61DB-1FEB-F840-59B8F8A30AC9}"/>
              </a:ext>
            </a:extLst>
          </p:cNvPr>
          <p:cNvSpPr txBox="1"/>
          <p:nvPr/>
        </p:nvSpPr>
        <p:spPr>
          <a:xfrm>
            <a:off x="963469" y="1775597"/>
            <a:ext cx="51325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211 Graduating Residents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33F55B-96D3-FD5B-F617-5C73E9B2BA51}"/>
              </a:ext>
            </a:extLst>
          </p:cNvPr>
          <p:cNvSpPr txBox="1"/>
          <p:nvPr/>
        </p:nvSpPr>
        <p:spPr>
          <a:xfrm>
            <a:off x="963468" y="2235138"/>
            <a:ext cx="51325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1721 Cases per Resident (Average)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CCC046-640F-7313-3630-0BD7B4C524D3}"/>
              </a:ext>
            </a:extLst>
          </p:cNvPr>
          <p:cNvSpPr txBox="1"/>
          <p:nvPr/>
        </p:nvSpPr>
        <p:spPr>
          <a:xfrm>
            <a:off x="971111" y="2738596"/>
            <a:ext cx="51325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3.5 Minutes/Case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AA2562-3A16-C7EB-205A-0BA500D63081}"/>
              </a:ext>
            </a:extLst>
          </p:cNvPr>
          <p:cNvSpPr txBox="1"/>
          <p:nvPr/>
        </p:nvSpPr>
        <p:spPr>
          <a:xfrm>
            <a:off x="959646" y="3406803"/>
            <a:ext cx="5132509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Per Resident:</a:t>
            </a:r>
          </a:p>
          <a:p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  6024 Minutes or 100.4 Hours</a:t>
            </a:r>
          </a:p>
          <a:p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  4.2 Days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25D44F-E10F-5149-4975-1E48BC6A6A5D}"/>
              </a:ext>
            </a:extLst>
          </p:cNvPr>
          <p:cNvSpPr txBox="1"/>
          <p:nvPr/>
        </p:nvSpPr>
        <p:spPr>
          <a:xfrm>
            <a:off x="959647" y="4796621"/>
            <a:ext cx="5132509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Per National Class:</a:t>
            </a:r>
          </a:p>
          <a:p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 1,271,064 Minutes or 21,184 Hours</a:t>
            </a:r>
          </a:p>
          <a:p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 883 Days or 2.42 Years</a:t>
            </a:r>
          </a:p>
          <a:p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EA5BF4-11F1-A087-248F-135BDEDDD142}"/>
              </a:ext>
            </a:extLst>
          </p:cNvPr>
          <p:cNvSpPr txBox="1"/>
          <p:nvPr/>
        </p:nvSpPr>
        <p:spPr>
          <a:xfrm>
            <a:off x="6701578" y="773906"/>
            <a:ext cx="513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2024 (All Surgical Programs)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4A2BC-73C8-6CB8-E51E-A2FA0417D381}"/>
              </a:ext>
            </a:extLst>
          </p:cNvPr>
          <p:cNvSpPr txBox="1"/>
          <p:nvPr/>
        </p:nvSpPr>
        <p:spPr>
          <a:xfrm>
            <a:off x="6107443" y="1775597"/>
            <a:ext cx="51325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~7000 Graduating Residents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A2EF70-43E1-74B3-41DA-0DA554EC743B}"/>
              </a:ext>
            </a:extLst>
          </p:cNvPr>
          <p:cNvSpPr txBox="1"/>
          <p:nvPr/>
        </p:nvSpPr>
        <p:spPr>
          <a:xfrm>
            <a:off x="6111266" y="2235138"/>
            <a:ext cx="574192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~1200 Cases per Resident (Average)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0D907-6674-EE90-BB3E-209180CB0495}"/>
              </a:ext>
            </a:extLst>
          </p:cNvPr>
          <p:cNvSpPr txBox="1"/>
          <p:nvPr/>
        </p:nvSpPr>
        <p:spPr>
          <a:xfrm>
            <a:off x="6111263" y="2738596"/>
            <a:ext cx="51325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3.5 Minutes/Case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00927C-28B8-B6C3-C31B-251BE67ED497}"/>
              </a:ext>
            </a:extLst>
          </p:cNvPr>
          <p:cNvSpPr txBox="1"/>
          <p:nvPr/>
        </p:nvSpPr>
        <p:spPr>
          <a:xfrm>
            <a:off x="6111263" y="3406803"/>
            <a:ext cx="5132509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Per National Class:</a:t>
            </a:r>
          </a:p>
          <a:p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 29,400,000 Minutes</a:t>
            </a:r>
          </a:p>
          <a:p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 490,000 Hours</a:t>
            </a:r>
          </a:p>
          <a:p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 20,417 Days</a:t>
            </a:r>
          </a:p>
          <a:p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 56 Years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ADC57C-2D5F-939D-30F5-77B59F05D5C1}"/>
              </a:ext>
            </a:extLst>
          </p:cNvPr>
          <p:cNvSpPr txBox="1"/>
          <p:nvPr/>
        </p:nvSpPr>
        <p:spPr>
          <a:xfrm>
            <a:off x="6092156" y="5858875"/>
            <a:ext cx="5741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At $90,000/year = $5,034,247</a:t>
            </a:r>
          </a:p>
        </p:txBody>
      </p:sp>
    </p:spTree>
    <p:extLst>
      <p:ext uri="{BB962C8B-B14F-4D97-AF65-F5344CB8AC3E}">
        <p14:creationId xmlns:p14="http://schemas.microsoft.com/office/powerpoint/2010/main" val="36208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8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8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4" grpId="0"/>
      <p:bldP spid="4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D1FC0-576F-CF09-6848-6B2E1A239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90460C-60F8-BCB1-9EDB-DBC7297130F5}"/>
              </a:ext>
            </a:extLst>
          </p:cNvPr>
          <p:cNvSpPr txBox="1"/>
          <p:nvPr/>
        </p:nvSpPr>
        <p:spPr>
          <a:xfrm>
            <a:off x="883921" y="24751"/>
            <a:ext cx="11300438" cy="64877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50000"/>
                  </a:schemeClr>
                </a:solidFill>
              </a:rPr>
              <a:t>Context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67EA1C-0EB6-C4CA-D18E-F8D0E95E70EF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5979" y="716280"/>
            <a:ext cx="7641" cy="614172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3A8160A-849F-95B1-0494-92F0E7599AC7}"/>
              </a:ext>
            </a:extLst>
          </p:cNvPr>
          <p:cNvSpPr txBox="1"/>
          <p:nvPr/>
        </p:nvSpPr>
        <p:spPr>
          <a:xfrm>
            <a:off x="963471" y="2154609"/>
            <a:ext cx="513250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ACGME provides a reliable</a:t>
            </a:r>
            <a:br>
              <a:rPr lang="en-US" sz="2667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case logging system.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DE095-3B7F-6311-F772-B9637A372ACC}"/>
              </a:ext>
            </a:extLst>
          </p:cNvPr>
          <p:cNvSpPr txBox="1"/>
          <p:nvPr/>
        </p:nvSpPr>
        <p:spPr>
          <a:xfrm>
            <a:off x="963471" y="3128601"/>
            <a:ext cx="5132515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User interface &amp; function are limited.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C9253-B478-6348-0A53-060E6A1EED67}"/>
              </a:ext>
            </a:extLst>
          </p:cNvPr>
          <p:cNvSpPr txBox="1"/>
          <p:nvPr/>
        </p:nvSpPr>
        <p:spPr>
          <a:xfrm>
            <a:off x="963471" y="4102592"/>
            <a:ext cx="5132515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chemeClr val="accent6">
                    <a:lumMod val="50000"/>
                  </a:schemeClr>
                </a:solidFill>
              </a:rPr>
              <a:t>Potential for more efficient and informative utilization of collected data.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89FE-04C4-58EA-1C81-BA75891E634C}"/>
              </a:ext>
            </a:extLst>
          </p:cNvPr>
          <p:cNvSpPr txBox="1"/>
          <p:nvPr/>
        </p:nvSpPr>
        <p:spPr>
          <a:xfrm>
            <a:off x="963477" y="770184"/>
            <a:ext cx="5132502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accent6">
                    <a:lumMod val="50000"/>
                  </a:schemeClr>
                </a:solidFill>
              </a:rPr>
              <a:t>Neurosurgical operative education is minimally data-driven at present.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17E5F8-CE37-AB37-700D-F08532F9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850" y="1400797"/>
            <a:ext cx="5977897" cy="4281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944590-0C65-51E7-1B03-71AF3CFC0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27" y="1517576"/>
            <a:ext cx="6025172" cy="3901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82B84B-466C-7185-FBE2-4FF414598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843" y="2436333"/>
            <a:ext cx="2765195" cy="3578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275457-B54D-6211-3A68-63DA05199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061" y="1911197"/>
            <a:ext cx="2765195" cy="3578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E8722E-C73C-3266-B545-EA10B7846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281" y="1386061"/>
            <a:ext cx="2765195" cy="3578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C20DF5-10E4-70E5-0CF4-C6BDCAC7F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4501" y="860925"/>
            <a:ext cx="2765195" cy="3578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2BCFF0-0C0A-0560-3CEB-F344D53F57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3071" y="843179"/>
            <a:ext cx="4145452" cy="533665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1C57BC-0EA0-D9B2-3908-81F639D9599F}"/>
              </a:ext>
            </a:extLst>
          </p:cNvPr>
          <p:cNvCxnSpPr>
            <a:cxnSpLocks/>
          </p:cNvCxnSpPr>
          <p:nvPr/>
        </p:nvCxnSpPr>
        <p:spPr bwMode="auto">
          <a:xfrm>
            <a:off x="883920" y="716844"/>
            <a:ext cx="113827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06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B1FB49-1D78-AB0F-3852-BA498D2FD79B}"/>
              </a:ext>
            </a:extLst>
          </p:cNvPr>
          <p:cNvSpPr txBox="1"/>
          <p:nvPr/>
        </p:nvSpPr>
        <p:spPr>
          <a:xfrm>
            <a:off x="937261" y="24751"/>
            <a:ext cx="11254740" cy="64877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50000"/>
                  </a:schemeClr>
                </a:solidFill>
              </a:rPr>
              <a:t>Process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391E9F-A858-CA4F-0164-9F8CECF0485E}"/>
              </a:ext>
            </a:extLst>
          </p:cNvPr>
          <p:cNvCxnSpPr>
            <a:cxnSpLocks/>
          </p:cNvCxnSpPr>
          <p:nvPr/>
        </p:nvCxnSpPr>
        <p:spPr bwMode="auto">
          <a:xfrm>
            <a:off x="883920" y="716844"/>
            <a:ext cx="113827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1C37CE-F647-7A92-DFB0-E10272F075DA}"/>
              </a:ext>
            </a:extLst>
          </p:cNvPr>
          <p:cNvCxnSpPr>
            <a:cxnSpLocks/>
          </p:cNvCxnSpPr>
          <p:nvPr/>
        </p:nvCxnSpPr>
        <p:spPr bwMode="auto">
          <a:xfrm flipH="1">
            <a:off x="2654614" y="735680"/>
            <a:ext cx="7641" cy="614172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4959C29-92E3-CB67-7C24-649FC7AC9AA3}"/>
              </a:ext>
            </a:extLst>
          </p:cNvPr>
          <p:cNvSpPr txBox="1"/>
          <p:nvPr/>
        </p:nvSpPr>
        <p:spPr>
          <a:xfrm>
            <a:off x="1051560" y="2316686"/>
            <a:ext cx="180593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Current Workflow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EDBD31-B0FF-C9AA-1AC3-89C2B22385FB}"/>
              </a:ext>
            </a:extLst>
          </p:cNvPr>
          <p:cNvSpPr txBox="1"/>
          <p:nvPr/>
        </p:nvSpPr>
        <p:spPr>
          <a:xfrm>
            <a:off x="1051560" y="3495765"/>
            <a:ext cx="180593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Software- Assisted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807013-234D-E4E9-8229-D64D9DF39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62" y="2316686"/>
            <a:ext cx="6507392" cy="4213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22073F-294D-CE31-350D-6A539E6C4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56" b="316"/>
          <a:stretch/>
        </p:blipFill>
        <p:spPr>
          <a:xfrm>
            <a:off x="5661813" y="2718503"/>
            <a:ext cx="3428826" cy="4023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196996-B240-34BD-6F90-A9C87C5D1048}"/>
              </a:ext>
            </a:extLst>
          </p:cNvPr>
          <p:cNvSpPr txBox="1"/>
          <p:nvPr/>
        </p:nvSpPr>
        <p:spPr>
          <a:xfrm>
            <a:off x="2654614" y="725385"/>
            <a:ext cx="952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Residency director/coordinator manually retrieve minimum report for each resident.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91443D-6B22-D99E-6BF0-C965AAA4F54E}"/>
              </a:ext>
            </a:extLst>
          </p:cNvPr>
          <p:cNvSpPr/>
          <p:nvPr/>
        </p:nvSpPr>
        <p:spPr bwMode="auto">
          <a:xfrm>
            <a:off x="6027420" y="3088528"/>
            <a:ext cx="3188441" cy="7078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F76E83-2381-FF23-B8AC-81713BCBD0E7}"/>
              </a:ext>
            </a:extLst>
          </p:cNvPr>
          <p:cNvSpPr txBox="1"/>
          <p:nvPr/>
        </p:nvSpPr>
        <p:spPr>
          <a:xfrm>
            <a:off x="2654614" y="1068117"/>
            <a:ext cx="625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Manual comparison performed for each category.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E417DD6D-9202-68E7-9D74-02924D1B61EE}"/>
              </a:ext>
            </a:extLst>
          </p:cNvPr>
          <p:cNvSpPr/>
          <p:nvPr/>
        </p:nvSpPr>
        <p:spPr bwMode="auto">
          <a:xfrm rot="16200000">
            <a:off x="8366457" y="3170192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65E77B1-C4EB-1C6B-C03E-FA65500F008F}"/>
              </a:ext>
            </a:extLst>
          </p:cNvPr>
          <p:cNvSpPr/>
          <p:nvPr/>
        </p:nvSpPr>
        <p:spPr bwMode="auto">
          <a:xfrm rot="16200000">
            <a:off x="8366457" y="3256449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5C1A9C00-0213-4D66-1C5D-AA9343159B7A}"/>
              </a:ext>
            </a:extLst>
          </p:cNvPr>
          <p:cNvSpPr/>
          <p:nvPr/>
        </p:nvSpPr>
        <p:spPr bwMode="auto">
          <a:xfrm rot="16200000">
            <a:off x="8366457" y="3363026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2A7094F-4EAF-2A61-7341-D7C365F6EF0A}"/>
              </a:ext>
            </a:extLst>
          </p:cNvPr>
          <p:cNvSpPr/>
          <p:nvPr/>
        </p:nvSpPr>
        <p:spPr bwMode="auto">
          <a:xfrm rot="16200000">
            <a:off x="8366457" y="3479763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D64E3BE-28D8-1352-5D0D-AE97D15BECE7}"/>
              </a:ext>
            </a:extLst>
          </p:cNvPr>
          <p:cNvSpPr/>
          <p:nvPr/>
        </p:nvSpPr>
        <p:spPr bwMode="auto">
          <a:xfrm rot="16200000">
            <a:off x="8366457" y="3581260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C11340EC-8C82-AE3C-E3E4-BDBB2175803F}"/>
              </a:ext>
            </a:extLst>
          </p:cNvPr>
          <p:cNvSpPr/>
          <p:nvPr/>
        </p:nvSpPr>
        <p:spPr bwMode="auto">
          <a:xfrm rot="16200000">
            <a:off x="8366457" y="3687837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7240B018-5C60-EFD6-6F5C-3A0A6DE675CA}"/>
              </a:ext>
            </a:extLst>
          </p:cNvPr>
          <p:cNvSpPr/>
          <p:nvPr/>
        </p:nvSpPr>
        <p:spPr bwMode="auto">
          <a:xfrm rot="16200000">
            <a:off x="8366457" y="3794414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BB5AAAD-4A79-2343-31E5-35E0379EBDD4}"/>
              </a:ext>
            </a:extLst>
          </p:cNvPr>
          <p:cNvSpPr/>
          <p:nvPr/>
        </p:nvSpPr>
        <p:spPr bwMode="auto">
          <a:xfrm rot="16200000">
            <a:off x="8366457" y="3900991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05B4F7A6-15A6-5E62-9848-18A7C5D10C35}"/>
              </a:ext>
            </a:extLst>
          </p:cNvPr>
          <p:cNvSpPr/>
          <p:nvPr/>
        </p:nvSpPr>
        <p:spPr bwMode="auto">
          <a:xfrm rot="16200000">
            <a:off x="8366457" y="4002488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01C241C-4D1B-5C19-B992-0AEBAE848ADC}"/>
              </a:ext>
            </a:extLst>
          </p:cNvPr>
          <p:cNvSpPr/>
          <p:nvPr/>
        </p:nvSpPr>
        <p:spPr bwMode="auto">
          <a:xfrm rot="16200000">
            <a:off x="8366457" y="4103985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7BD1F497-7ED5-A1F5-9B9A-2030435402EA}"/>
              </a:ext>
            </a:extLst>
          </p:cNvPr>
          <p:cNvSpPr/>
          <p:nvPr/>
        </p:nvSpPr>
        <p:spPr bwMode="auto">
          <a:xfrm rot="16200000">
            <a:off x="8366457" y="4205482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ABF63D87-7287-E946-3141-C0C9BEDB5397}"/>
              </a:ext>
            </a:extLst>
          </p:cNvPr>
          <p:cNvSpPr/>
          <p:nvPr/>
        </p:nvSpPr>
        <p:spPr bwMode="auto">
          <a:xfrm rot="16200000">
            <a:off x="8366457" y="4301900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7ACAF63-03C8-2788-9C72-3E7A87B80BCF}"/>
              </a:ext>
            </a:extLst>
          </p:cNvPr>
          <p:cNvSpPr/>
          <p:nvPr/>
        </p:nvSpPr>
        <p:spPr bwMode="auto">
          <a:xfrm rot="16200000">
            <a:off x="8366458" y="4536451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471C8FA-ACC8-9A9D-08DC-0B229A255FD9}"/>
              </a:ext>
            </a:extLst>
          </p:cNvPr>
          <p:cNvSpPr/>
          <p:nvPr/>
        </p:nvSpPr>
        <p:spPr bwMode="auto">
          <a:xfrm rot="16200000">
            <a:off x="8366458" y="4660013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2F598A7-F525-DC84-90F6-CCE7CCAF0CC4}"/>
              </a:ext>
            </a:extLst>
          </p:cNvPr>
          <p:cNvSpPr/>
          <p:nvPr/>
        </p:nvSpPr>
        <p:spPr bwMode="auto">
          <a:xfrm rot="16200000">
            <a:off x="8366458" y="4776114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ABF9D8B-4B8B-1093-19F3-6A6A6048AE89}"/>
              </a:ext>
            </a:extLst>
          </p:cNvPr>
          <p:cNvSpPr/>
          <p:nvPr/>
        </p:nvSpPr>
        <p:spPr bwMode="auto">
          <a:xfrm rot="16200000">
            <a:off x="8366458" y="4879992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3FA2F05F-0B99-BC28-5C15-E38C57AA5160}"/>
              </a:ext>
            </a:extLst>
          </p:cNvPr>
          <p:cNvSpPr/>
          <p:nvPr/>
        </p:nvSpPr>
        <p:spPr bwMode="auto">
          <a:xfrm rot="16200000">
            <a:off x="8366458" y="4978790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ECCF35BB-D9A4-C1FB-4B2B-00258889173C}"/>
              </a:ext>
            </a:extLst>
          </p:cNvPr>
          <p:cNvSpPr/>
          <p:nvPr/>
        </p:nvSpPr>
        <p:spPr bwMode="auto">
          <a:xfrm rot="16200000">
            <a:off x="8366458" y="5082986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B59ED298-A7DB-EA85-3D1C-344F952F07C5}"/>
              </a:ext>
            </a:extLst>
          </p:cNvPr>
          <p:cNvSpPr/>
          <p:nvPr/>
        </p:nvSpPr>
        <p:spPr bwMode="auto">
          <a:xfrm rot="16200000">
            <a:off x="8366458" y="5293394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CB31CA7A-FE70-1226-58A5-4E111BA59FD8}"/>
              </a:ext>
            </a:extLst>
          </p:cNvPr>
          <p:cNvSpPr/>
          <p:nvPr/>
        </p:nvSpPr>
        <p:spPr bwMode="auto">
          <a:xfrm rot="16200000">
            <a:off x="8366458" y="5394891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31F7EA40-2CCD-FDE2-41EE-EC7FE057EEB0}"/>
              </a:ext>
            </a:extLst>
          </p:cNvPr>
          <p:cNvSpPr/>
          <p:nvPr/>
        </p:nvSpPr>
        <p:spPr bwMode="auto">
          <a:xfrm rot="16200000">
            <a:off x="8366458" y="5501468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78BD89E-A06C-1B57-B6FC-52061C9B554B}"/>
              </a:ext>
            </a:extLst>
          </p:cNvPr>
          <p:cNvSpPr/>
          <p:nvPr/>
        </p:nvSpPr>
        <p:spPr bwMode="auto">
          <a:xfrm rot="16200000">
            <a:off x="8366458" y="5602965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7FF3102-7762-E1F9-B60A-BC368644BC4E}"/>
              </a:ext>
            </a:extLst>
          </p:cNvPr>
          <p:cNvSpPr/>
          <p:nvPr/>
        </p:nvSpPr>
        <p:spPr bwMode="auto">
          <a:xfrm rot="16200000">
            <a:off x="8366458" y="5704463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C1333FB1-C584-0D4A-CD0A-0B85F64F0981}"/>
              </a:ext>
            </a:extLst>
          </p:cNvPr>
          <p:cNvSpPr/>
          <p:nvPr/>
        </p:nvSpPr>
        <p:spPr bwMode="auto">
          <a:xfrm rot="16200000">
            <a:off x="8366458" y="5922205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481BF77-D35A-17E8-7E20-DC84A4B85A89}"/>
              </a:ext>
            </a:extLst>
          </p:cNvPr>
          <p:cNvSpPr/>
          <p:nvPr/>
        </p:nvSpPr>
        <p:spPr bwMode="auto">
          <a:xfrm rot="16200000">
            <a:off x="8366458" y="6016241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7DC2A7CB-6E9F-EE57-FDD9-3597CCE821F4}"/>
              </a:ext>
            </a:extLst>
          </p:cNvPr>
          <p:cNvSpPr/>
          <p:nvPr/>
        </p:nvSpPr>
        <p:spPr bwMode="auto">
          <a:xfrm rot="16200000">
            <a:off x="8366457" y="6233208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7F86E4A5-76A7-47C4-A5F7-9F0AA78951D8}"/>
              </a:ext>
            </a:extLst>
          </p:cNvPr>
          <p:cNvSpPr/>
          <p:nvPr/>
        </p:nvSpPr>
        <p:spPr bwMode="auto">
          <a:xfrm rot="16200000">
            <a:off x="8366457" y="6334705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9D2398C-B5A2-51F9-9C15-5E895C71D823}"/>
              </a:ext>
            </a:extLst>
          </p:cNvPr>
          <p:cNvSpPr/>
          <p:nvPr/>
        </p:nvSpPr>
        <p:spPr bwMode="auto">
          <a:xfrm rot="16200000">
            <a:off x="8366457" y="6441283"/>
            <a:ext cx="54154" cy="103008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395B69-3BF7-D74D-F456-DF0AAA17839C}"/>
              </a:ext>
            </a:extLst>
          </p:cNvPr>
          <p:cNvSpPr txBox="1"/>
          <p:nvPr/>
        </p:nvSpPr>
        <p:spPr>
          <a:xfrm>
            <a:off x="2654614" y="1414280"/>
            <a:ext cx="547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Manual comparison to national statistics.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3DC630-5EBF-31B0-9CC5-6E0F223810CC}"/>
              </a:ext>
            </a:extLst>
          </p:cNvPr>
          <p:cNvSpPr txBox="1"/>
          <p:nvPr/>
        </p:nvSpPr>
        <p:spPr>
          <a:xfrm>
            <a:off x="2654614" y="1753580"/>
            <a:ext cx="651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Manual comparison to prior and current residents.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7DD451-AE16-85A7-2587-38B8DFE8ADC7}"/>
              </a:ext>
            </a:extLst>
          </p:cNvPr>
          <p:cNvSpPr txBox="1"/>
          <p:nvPr/>
        </p:nvSpPr>
        <p:spPr>
          <a:xfrm>
            <a:off x="2662254" y="735680"/>
            <a:ext cx="952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Residency director/coordinator retrieve single file containing raw data for all residents.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BEDB96D-290A-8094-3C69-F73C38C57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027" y="1634741"/>
            <a:ext cx="3970150" cy="511097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7221D98-9CAC-D051-BC2C-6490CA96A44E}"/>
              </a:ext>
            </a:extLst>
          </p:cNvPr>
          <p:cNvSpPr txBox="1"/>
          <p:nvPr/>
        </p:nvSpPr>
        <p:spPr>
          <a:xfrm>
            <a:off x="2664369" y="1074980"/>
            <a:ext cx="928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Software automatically generates report integrating national data and minimums.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BE5372A-3F3C-89B2-C6EC-44EA3776B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522" y="1647327"/>
            <a:ext cx="3585829" cy="4617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A099624-0D48-E021-B81C-B10C85FD4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153" y="1952438"/>
            <a:ext cx="2951335" cy="3958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E25E70-A259-91B5-F196-77B80F767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61" y="1952438"/>
            <a:ext cx="2398530" cy="39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1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3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7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9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1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3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7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6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4" grpId="0"/>
      <p:bldP spid="24" grpId="1"/>
      <p:bldP spid="24" grpId="2"/>
      <p:bldP spid="25" grpId="0" animBg="1"/>
      <p:bldP spid="25" grpId="1" animBg="1"/>
      <p:bldP spid="26" grpId="0"/>
      <p:bldP spid="26" grpId="1"/>
      <p:bldP spid="26" grpId="2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B1FB49-1D78-AB0F-3852-BA498D2FD79B}"/>
              </a:ext>
            </a:extLst>
          </p:cNvPr>
          <p:cNvSpPr txBox="1"/>
          <p:nvPr/>
        </p:nvSpPr>
        <p:spPr>
          <a:xfrm>
            <a:off x="883919" y="24751"/>
            <a:ext cx="11308081" cy="64877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50000"/>
                  </a:schemeClr>
                </a:solidFill>
              </a:rPr>
              <a:t>Capabilities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5F195B-373E-3C12-CC00-FD9631631D58}"/>
              </a:ext>
            </a:extLst>
          </p:cNvPr>
          <p:cNvCxnSpPr>
            <a:cxnSpLocks/>
          </p:cNvCxnSpPr>
          <p:nvPr/>
        </p:nvCxnSpPr>
        <p:spPr bwMode="auto">
          <a:xfrm flipH="1">
            <a:off x="4685859" y="716844"/>
            <a:ext cx="7641" cy="614172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391E9F-A858-CA4F-0164-9F8CECF0485E}"/>
              </a:ext>
            </a:extLst>
          </p:cNvPr>
          <p:cNvCxnSpPr>
            <a:cxnSpLocks/>
          </p:cNvCxnSpPr>
          <p:nvPr/>
        </p:nvCxnSpPr>
        <p:spPr bwMode="auto">
          <a:xfrm>
            <a:off x="883920" y="716844"/>
            <a:ext cx="113827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D94D9B9-4951-8D8D-C93F-39DA544C500C}"/>
              </a:ext>
            </a:extLst>
          </p:cNvPr>
          <p:cNvSpPr/>
          <p:nvPr/>
        </p:nvSpPr>
        <p:spPr bwMode="auto">
          <a:xfrm>
            <a:off x="5676923" y="883923"/>
            <a:ext cx="5867334" cy="5817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National</a:t>
            </a:r>
            <a:b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</a:b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Specialty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496426-6176-2105-28F0-C2EFA5393E81}"/>
              </a:ext>
            </a:extLst>
          </p:cNvPr>
          <p:cNvSpPr/>
          <p:nvPr/>
        </p:nvSpPr>
        <p:spPr bwMode="auto">
          <a:xfrm>
            <a:off x="6706210" y="1843403"/>
            <a:ext cx="4388815" cy="43481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Residency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C71E79-03EC-C4B0-44CE-D7AFE03E10B0}"/>
              </a:ext>
            </a:extLst>
          </p:cNvPr>
          <p:cNvSpPr txBox="1"/>
          <p:nvPr/>
        </p:nvSpPr>
        <p:spPr>
          <a:xfrm>
            <a:off x="883925" y="2349044"/>
            <a:ext cx="3845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Automation enables higher levels of analysis.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5393BB-51A6-AF91-75AA-3FB5DF576F09}"/>
              </a:ext>
            </a:extLst>
          </p:cNvPr>
          <p:cNvSpPr txBox="1"/>
          <p:nvPr/>
        </p:nvSpPr>
        <p:spPr>
          <a:xfrm>
            <a:off x="883921" y="3400651"/>
            <a:ext cx="3796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Vast flexibility and customization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F751BE-626A-1664-97C9-4E20BD93BBB5}"/>
              </a:ext>
            </a:extLst>
          </p:cNvPr>
          <p:cNvSpPr txBox="1"/>
          <p:nvPr/>
        </p:nvSpPr>
        <p:spPr>
          <a:xfrm>
            <a:off x="883924" y="4452257"/>
            <a:ext cx="3774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Enforce increased logging integrity.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1D3BB4-A39B-774E-0980-1A44E712C1DC}"/>
              </a:ext>
            </a:extLst>
          </p:cNvPr>
          <p:cNvSpPr txBox="1"/>
          <p:nvPr/>
        </p:nvSpPr>
        <p:spPr>
          <a:xfrm>
            <a:off x="883919" y="1297437"/>
            <a:ext cx="3845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Legacy system provides only resident-level data.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F2E94D-0B38-3E9E-736D-805F017D681B}"/>
              </a:ext>
            </a:extLst>
          </p:cNvPr>
          <p:cNvSpPr txBox="1"/>
          <p:nvPr/>
        </p:nvSpPr>
        <p:spPr>
          <a:xfrm>
            <a:off x="883924" y="5422977"/>
            <a:ext cx="377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Automated insights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9D3753-49D9-2D34-6023-B8805B0E7A93}"/>
              </a:ext>
            </a:extLst>
          </p:cNvPr>
          <p:cNvSpPr/>
          <p:nvPr/>
        </p:nvSpPr>
        <p:spPr bwMode="auto">
          <a:xfrm>
            <a:off x="8430163" y="2061165"/>
            <a:ext cx="2133575" cy="21155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Faculty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C6CA20-8E7B-63B8-1FC3-DC3F51991FEC}"/>
              </a:ext>
            </a:extLst>
          </p:cNvPr>
          <p:cNvSpPr/>
          <p:nvPr/>
        </p:nvSpPr>
        <p:spPr bwMode="auto">
          <a:xfrm>
            <a:off x="8748628" y="2643271"/>
            <a:ext cx="1481650" cy="1469131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  <a:ea typeface="ＭＳ Ｐゴシック" charset="0"/>
              </a:rPr>
              <a:t>Attending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ＭＳ Ｐゴシック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74D2FB-AC5A-A8C3-CD2E-6A31D2A01CEE}"/>
              </a:ext>
            </a:extLst>
          </p:cNvPr>
          <p:cNvSpPr/>
          <p:nvPr/>
        </p:nvSpPr>
        <p:spPr bwMode="auto">
          <a:xfrm>
            <a:off x="9144764" y="4237490"/>
            <a:ext cx="1481650" cy="1469131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  <a:ea typeface="ＭＳ Ｐゴシック" charset="0"/>
              </a:rPr>
              <a:t>Clinical</a:t>
            </a:r>
            <a:br>
              <a:rPr lang="en-US" sz="1200" b="1" dirty="0">
                <a:solidFill>
                  <a:schemeClr val="bg1"/>
                </a:solidFill>
                <a:ea typeface="ＭＳ Ｐゴシック" charset="0"/>
              </a:rPr>
            </a:br>
            <a:r>
              <a:rPr lang="en-US" sz="1200" b="1" dirty="0">
                <a:solidFill>
                  <a:schemeClr val="bg1"/>
                </a:solidFill>
                <a:ea typeface="ＭＳ Ｐゴシック" charset="0"/>
              </a:rPr>
              <a:t>Site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ＭＳ Ｐゴシック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720D19-EBA3-92CE-FEAF-83C969B106E5}"/>
              </a:ext>
            </a:extLst>
          </p:cNvPr>
          <p:cNvSpPr/>
          <p:nvPr/>
        </p:nvSpPr>
        <p:spPr bwMode="auto">
          <a:xfrm>
            <a:off x="6976631" y="3638261"/>
            <a:ext cx="2133575" cy="21155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Class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B521BB7-762D-1903-66DA-9D4E7DDB3EB0}"/>
              </a:ext>
            </a:extLst>
          </p:cNvPr>
          <p:cNvSpPr/>
          <p:nvPr/>
        </p:nvSpPr>
        <p:spPr bwMode="auto">
          <a:xfrm>
            <a:off x="7226448" y="4195114"/>
            <a:ext cx="1481650" cy="1469131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Resident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04E3DF-0BA2-E77F-2EA9-A2EC11A63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" b="36788"/>
          <a:stretch/>
        </p:blipFill>
        <p:spPr>
          <a:xfrm>
            <a:off x="5487700" y="1679747"/>
            <a:ext cx="5934683" cy="20622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36BE0B-5F8E-D1CA-0993-69FBE4EBF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39"/>
          <a:stretch/>
        </p:blipFill>
        <p:spPr>
          <a:xfrm>
            <a:off x="5386968" y="3873851"/>
            <a:ext cx="5982150" cy="18370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44E7C90-83B6-5890-E5CB-C3FAB35BA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850" y="1304537"/>
            <a:ext cx="3756952" cy="50178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871222B-5247-894C-F0EF-BA35A62D5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840" y="1304537"/>
            <a:ext cx="3724718" cy="501780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3AE45E5-5078-7A09-A385-9B46A98F2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9284" y="1009488"/>
            <a:ext cx="3730116" cy="47874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98E567-331A-61FC-0645-DB2B18DAD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213" y="1194229"/>
            <a:ext cx="4256540" cy="515521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EB180AD-E097-301F-5B0F-19A4FC2DD3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56" y="1186138"/>
            <a:ext cx="5258256" cy="51591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D1C12BF-0DE2-2256-FC22-82051B311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9196" y="1198303"/>
            <a:ext cx="5851864" cy="50637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624AA01-6768-1688-07A6-A9A7557C5C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9765" y="1418708"/>
            <a:ext cx="7212576" cy="50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8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5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48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B1FB49-1D78-AB0F-3852-BA498D2FD79B}"/>
              </a:ext>
            </a:extLst>
          </p:cNvPr>
          <p:cNvSpPr txBox="1"/>
          <p:nvPr/>
        </p:nvSpPr>
        <p:spPr>
          <a:xfrm>
            <a:off x="883921" y="24751"/>
            <a:ext cx="11308080" cy="64877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5867" dirty="0">
                <a:solidFill>
                  <a:schemeClr val="accent6">
                    <a:lumMod val="50000"/>
                  </a:schemeClr>
                </a:solidFill>
              </a:rPr>
              <a:t>Why?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391E9F-A858-CA4F-0164-9F8CECF0485E}"/>
              </a:ext>
            </a:extLst>
          </p:cNvPr>
          <p:cNvCxnSpPr>
            <a:cxnSpLocks/>
          </p:cNvCxnSpPr>
          <p:nvPr/>
        </p:nvCxnSpPr>
        <p:spPr bwMode="auto">
          <a:xfrm>
            <a:off x="883920" y="716844"/>
            <a:ext cx="113827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451F96D-0D33-F0CD-2C86-F13E0A8CF00B}"/>
              </a:ext>
            </a:extLst>
          </p:cNvPr>
          <p:cNvSpPr txBox="1"/>
          <p:nvPr/>
        </p:nvSpPr>
        <p:spPr>
          <a:xfrm>
            <a:off x="963492" y="2350444"/>
            <a:ext cx="405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Logging Accuracy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29E48-9A7A-7064-7EF3-BA5FCFC48BB5}"/>
              </a:ext>
            </a:extLst>
          </p:cNvPr>
          <p:cNvSpPr txBox="1"/>
          <p:nvPr/>
        </p:nvSpPr>
        <p:spPr>
          <a:xfrm>
            <a:off x="963491" y="2978204"/>
            <a:ext cx="405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Resident Education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AF186-6FB0-552E-48A8-9DDEDBB7992F}"/>
              </a:ext>
            </a:extLst>
          </p:cNvPr>
          <p:cNvSpPr txBox="1"/>
          <p:nvPr/>
        </p:nvSpPr>
        <p:spPr>
          <a:xfrm>
            <a:off x="963490" y="3605964"/>
            <a:ext cx="405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Resident Motivation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96CFD7-814A-1E97-6E98-37A42D637C98}"/>
              </a:ext>
            </a:extLst>
          </p:cNvPr>
          <p:cNvSpPr txBox="1"/>
          <p:nvPr/>
        </p:nvSpPr>
        <p:spPr>
          <a:xfrm>
            <a:off x="963498" y="1722684"/>
            <a:ext cx="4050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Time Savings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25178-5922-D72C-B8DC-BB9C4DF5D249}"/>
              </a:ext>
            </a:extLst>
          </p:cNvPr>
          <p:cNvSpPr txBox="1"/>
          <p:nvPr/>
        </p:nvSpPr>
        <p:spPr>
          <a:xfrm>
            <a:off x="963490" y="4233724"/>
            <a:ext cx="405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Program 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2BAFD5-F8A9-3E20-41F8-4DEF9C9C79B9}"/>
              </a:ext>
            </a:extLst>
          </p:cNvPr>
          <p:cNvSpPr txBox="1"/>
          <p:nvPr/>
        </p:nvSpPr>
        <p:spPr>
          <a:xfrm>
            <a:off x="963490" y="4861483"/>
            <a:ext cx="405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0" indent="-15028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Research Potential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985770-4C24-61C1-DA0A-C54015308F91}"/>
              </a:ext>
            </a:extLst>
          </p:cNvPr>
          <p:cNvCxnSpPr>
            <a:cxnSpLocks/>
          </p:cNvCxnSpPr>
          <p:nvPr/>
        </p:nvCxnSpPr>
        <p:spPr bwMode="auto">
          <a:xfrm flipH="1">
            <a:off x="5006320" y="716280"/>
            <a:ext cx="7641" cy="614172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D28D6AA-C57B-D35F-F0EC-CB807E6C7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135" y="918963"/>
            <a:ext cx="5738357" cy="5776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6175A6-9A22-C45D-4543-82488ED0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10" y="782444"/>
            <a:ext cx="4667103" cy="29687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CC996C-64E7-CEFC-C108-0578F59D8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885" y="3840480"/>
            <a:ext cx="4676337" cy="296879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5C5A4FE-E0F8-C74A-65BF-60FDCCD06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164" y="1739874"/>
            <a:ext cx="2766300" cy="40084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078076-F2B4-2AF1-BE29-A836606FF8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983" y="1034172"/>
            <a:ext cx="5486661" cy="550593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7DCB752-66CF-D70B-E3B7-ADF0829EF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7725" y="1259299"/>
            <a:ext cx="3711262" cy="481625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B5B0785-0533-191C-28ED-C0DBC5AB39BE}"/>
              </a:ext>
            </a:extLst>
          </p:cNvPr>
          <p:cNvSpPr txBox="1"/>
          <p:nvPr/>
        </p:nvSpPr>
        <p:spPr>
          <a:xfrm>
            <a:off x="5013961" y="739129"/>
            <a:ext cx="59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Implementation of case analytics in surgical residency education, a five-year retrospective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3CBAFE-22BD-3C9E-B371-D4443C77DB11}"/>
              </a:ext>
            </a:extLst>
          </p:cNvPr>
          <p:cNvSpPr txBox="1"/>
          <p:nvPr/>
        </p:nvSpPr>
        <p:spPr>
          <a:xfrm>
            <a:off x="6403885" y="1624018"/>
            <a:ext cx="59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Trends in Neurosurgical Residency Operative Experience – a Multicenter Study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13B264-C91E-D777-C651-6495AEF188CA}"/>
              </a:ext>
            </a:extLst>
          </p:cNvPr>
          <p:cNvSpPr txBox="1"/>
          <p:nvPr/>
        </p:nvSpPr>
        <p:spPr>
          <a:xfrm>
            <a:off x="5325345" y="2544932"/>
            <a:ext cx="59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Does Early Operative Experience in Neurosurgery Influence Career Choice?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D50F88-F1AB-5744-4940-6E81BFA5A6C7}"/>
              </a:ext>
            </a:extLst>
          </p:cNvPr>
          <p:cNvSpPr txBox="1"/>
          <p:nvPr/>
        </p:nvSpPr>
        <p:spPr>
          <a:xfrm>
            <a:off x="6329582" y="3450950"/>
            <a:ext cx="59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Clip or Coil? What are the Trends in US Neurosurgical Resident Vascular Experience?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BEF9BDD-2871-9998-D243-87AF404EC362}"/>
              </a:ext>
            </a:extLst>
          </p:cNvPr>
          <p:cNvSpPr txBox="1"/>
          <p:nvPr/>
        </p:nvSpPr>
        <p:spPr>
          <a:xfrm>
            <a:off x="5139809" y="4388294"/>
            <a:ext cx="59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 Academic Programs Slower or Faster to Adopt Surgical Advances? Resident Exposure to Artificial Disc Replacement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11A67E-8C62-5C90-C973-2D8F2EB003B4}"/>
              </a:ext>
            </a:extLst>
          </p:cNvPr>
          <p:cNvSpPr txBox="1"/>
          <p:nvPr/>
        </p:nvSpPr>
        <p:spPr>
          <a:xfrm>
            <a:off x="6065583" y="5825974"/>
            <a:ext cx="598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Regional Variations in Neurosurgical Residency Operative Experience</a:t>
            </a:r>
          </a:p>
        </p:txBody>
      </p:sp>
    </p:spTree>
    <p:extLst>
      <p:ext uri="{BB962C8B-B14F-4D97-AF65-F5344CB8AC3E}">
        <p14:creationId xmlns:p14="http://schemas.microsoft.com/office/powerpoint/2010/main" val="4195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8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1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C130C-96D1-3F15-57D0-8DA10FF93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A8CA825-5897-AF87-1682-F6E6FC6FC85D}"/>
              </a:ext>
            </a:extLst>
          </p:cNvPr>
          <p:cNvGrpSpPr/>
          <p:nvPr/>
        </p:nvGrpSpPr>
        <p:grpSpPr>
          <a:xfrm>
            <a:off x="2946400" y="1190059"/>
            <a:ext cx="6299200" cy="1583377"/>
            <a:chOff x="2773680" y="2561639"/>
            <a:chExt cx="6299200" cy="158337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338BB03-4612-FEF5-E00E-AFF643F26E24}"/>
                </a:ext>
              </a:extLst>
            </p:cNvPr>
            <p:cNvSpPr/>
            <p:nvPr/>
          </p:nvSpPr>
          <p:spPr>
            <a:xfrm>
              <a:off x="2773680" y="2561639"/>
              <a:ext cx="6299200" cy="1502361"/>
            </a:xfrm>
            <a:prstGeom prst="rect">
              <a:avLst/>
            </a:prstGeom>
            <a:solidFill>
              <a:srgbClr val="C5E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9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nivers Condensed" panose="020B0506020202050204" pitchFamily="34" charset="0"/>
                </a:rPr>
                <a:t>TT    nalytics</a:t>
              </a:r>
            </a:p>
          </p:txBody>
        </p:sp>
        <p:pic>
          <p:nvPicPr>
            <p:cNvPr id="8" name="Graphic 7" descr="Train Tracks with solid fill">
              <a:extLst>
                <a:ext uri="{FF2B5EF4-FFF2-40B4-BE49-F238E27FC236}">
                  <a16:creationId xmlns:a16="http://schemas.microsoft.com/office/drawing/2014/main" id="{BB0F2860-E196-790B-73CE-2F22FAAA7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44539" y="2561640"/>
              <a:ext cx="768927" cy="158337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44FEC4-B21C-D77F-CEA5-ED3AACA4BA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657" y="6421788"/>
            <a:ext cx="1503584" cy="5094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4B81C0-6555-BF07-963D-10690D9655C8}"/>
              </a:ext>
            </a:extLst>
          </p:cNvPr>
          <p:cNvSpPr txBox="1"/>
          <p:nvPr/>
        </p:nvSpPr>
        <p:spPr>
          <a:xfrm>
            <a:off x="2500896" y="3580806"/>
            <a:ext cx="719020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accent6">
                    <a:lumMod val="50000"/>
                  </a:schemeClr>
                </a:solidFill>
              </a:rPr>
              <a:t>Inquiries</a:t>
            </a:r>
          </a:p>
          <a:p>
            <a:pPr algn="ctr"/>
            <a:endParaRPr lang="en-US" sz="500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200" dirty="0">
                <a:hlinkClick r:id="rId5"/>
              </a:rPr>
              <a:t>traintrackanalytics@gmail.com</a:t>
            </a:r>
            <a:endParaRPr lang="en-US" sz="3200" dirty="0"/>
          </a:p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(832) 378-7605</a:t>
            </a:r>
          </a:p>
        </p:txBody>
      </p:sp>
    </p:spTree>
    <p:extLst>
      <p:ext uri="{BB962C8B-B14F-4D97-AF65-F5344CB8AC3E}">
        <p14:creationId xmlns:p14="http://schemas.microsoft.com/office/powerpoint/2010/main" val="207537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E2EDCEF477745BA086C81A047119E" ma:contentTypeVersion="20" ma:contentTypeDescription="Create a new document." ma:contentTypeScope="" ma:versionID="3153c347d7005949919c8b9bad73bad0">
  <xsd:schema xmlns:xsd="http://www.w3.org/2001/XMLSchema" xmlns:xs="http://www.w3.org/2001/XMLSchema" xmlns:p="http://schemas.microsoft.com/office/2006/metadata/properties" xmlns:ns1="http://schemas.microsoft.com/sharepoint/v3" xmlns:ns2="bddfdb89-9315-446e-9849-924476c0fe19" xmlns:ns3="e5f4968b-0c32-4cb3-afd4-61844f99695c" targetNamespace="http://schemas.microsoft.com/office/2006/metadata/properties" ma:root="true" ma:fieldsID="dd8f7049c9a5a72107f12205fe3d6110" ns1:_="" ns2:_="" ns3:_="">
    <xsd:import namespace="http://schemas.microsoft.com/sharepoint/v3"/>
    <xsd:import namespace="bddfdb89-9315-446e-9849-924476c0fe19"/>
    <xsd:import namespace="e5f4968b-0c32-4cb3-afd4-61844f996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fdb89-9315-446e-9849-924476c0f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4968b-0c32-4cb3-afd4-61844f9969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514d3f-8dd5-460b-a1d6-c8dda80bc22d}" ma:internalName="TaxCatchAll" ma:showField="CatchAllData" ma:web="e5f4968b-0c32-4cb3-afd4-61844f996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fdb89-9315-446e-9849-924476c0fe19">
      <Terms xmlns="http://schemas.microsoft.com/office/infopath/2007/PartnerControls"/>
    </lcf76f155ced4ddcb4097134ff3c332f>
    <TaxCatchAll xmlns="e5f4968b-0c32-4cb3-afd4-61844f99695c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9D8A04-F44C-40A8-BB13-9CCD7A15D81F}"/>
</file>

<file path=customXml/itemProps2.xml><?xml version="1.0" encoding="utf-8"?>
<ds:datastoreItem xmlns:ds="http://schemas.openxmlformats.org/officeDocument/2006/customXml" ds:itemID="{5F020CAC-F9AD-48FF-B43E-7CE5A58BCCEB}"/>
</file>

<file path=customXml/itemProps3.xml><?xml version="1.0" encoding="utf-8"?>
<ds:datastoreItem xmlns:ds="http://schemas.openxmlformats.org/officeDocument/2006/customXml" ds:itemID="{09DF5FE6-AD4A-4033-A99D-33B85BFA6A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4950</TotalTime>
  <Words>372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Bodoni MT Black</vt:lpstr>
      <vt:lpstr>Calibri</vt:lpstr>
      <vt:lpstr>Calibri (Body)</vt:lpstr>
      <vt:lpstr>Univers Condensed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Houston Methodist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Freyvert, Yevgeniy M.D.</dc:creator>
  <cp:lastModifiedBy>Freyvert, Yevgeniy M.D.</cp:lastModifiedBy>
  <cp:revision>41</cp:revision>
  <dcterms:created xsi:type="dcterms:W3CDTF">2024-05-09T19:45:42Z</dcterms:created>
  <dcterms:modified xsi:type="dcterms:W3CDTF">2025-05-05T12:34:37Z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0x010100352E2EDCEF477745BA086C81A047119E</vt:lpwstr>
  </property>
</Properties>
</file>