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320" r:id="rId4"/>
    <p:sldId id="310" r:id="rId5"/>
    <p:sldId id="258" r:id="rId6"/>
    <p:sldId id="259" r:id="rId7"/>
    <p:sldId id="261" r:id="rId8"/>
    <p:sldId id="311" r:id="rId9"/>
    <p:sldId id="262" r:id="rId10"/>
    <p:sldId id="354" r:id="rId11"/>
    <p:sldId id="356" r:id="rId12"/>
    <p:sldId id="263" r:id="rId13"/>
    <p:sldId id="357" r:id="rId14"/>
    <p:sldId id="358" r:id="rId15"/>
    <p:sldId id="313" r:id="rId16"/>
    <p:sldId id="314" r:id="rId17"/>
    <p:sldId id="315" r:id="rId18"/>
    <p:sldId id="316" r:id="rId19"/>
    <p:sldId id="317" r:id="rId20"/>
    <p:sldId id="318" r:id="rId21"/>
    <p:sldId id="359" r:id="rId22"/>
    <p:sldId id="31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0B35-4872-4007-B8D6-1973FF07BCC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BAF29-955B-4775-831B-611FD95A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9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D15-67EE-4489-8EDD-CF256A8487B8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EB21-2BF0-472D-8F79-70E417DB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9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D15-67EE-4489-8EDD-CF256A8487B8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EB21-2BF0-472D-8F79-70E417DB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D15-67EE-4489-8EDD-CF256A8487B8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EB21-2BF0-472D-8F79-70E417DB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D15-67EE-4489-8EDD-CF256A8487B8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EB21-2BF0-472D-8F79-70E417DB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0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D15-67EE-4489-8EDD-CF256A8487B8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EB21-2BF0-472D-8F79-70E417DB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7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D15-67EE-4489-8EDD-CF256A8487B8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EB21-2BF0-472D-8F79-70E417DB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D15-67EE-4489-8EDD-CF256A8487B8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EB21-2BF0-472D-8F79-70E417DB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8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D15-67EE-4489-8EDD-CF256A8487B8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EB21-2BF0-472D-8F79-70E417DB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2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D15-67EE-4489-8EDD-CF256A8487B8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EB21-2BF0-472D-8F79-70E417DB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6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D15-67EE-4489-8EDD-CF256A8487B8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EB21-2BF0-472D-8F79-70E417DB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5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7D15-67EE-4489-8EDD-CF256A8487B8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EB21-2BF0-472D-8F79-70E417DB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9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57D15-67EE-4489-8EDD-CF256A8487B8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EB21-2BF0-472D-8F79-70E417DB3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88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509DD-8D2D-2092-3964-F7EFC45E0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455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Residency Match Updates for ARANS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FA4709-D0CC-F0FE-A46A-634BB664C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4218" y="2909771"/>
            <a:ext cx="5455920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Lola B. Chambless, MD</a:t>
            </a:r>
          </a:p>
          <a:p>
            <a:endParaRPr lang="en-US" sz="2200" dirty="0"/>
          </a:p>
          <a:p>
            <a:r>
              <a:rPr lang="en-US" sz="2200" dirty="0"/>
              <a:t>Program Director</a:t>
            </a:r>
          </a:p>
          <a:p>
            <a:r>
              <a:rPr lang="en-US" sz="2200" dirty="0"/>
              <a:t>Vanderbilt University Dept of Neurosurgery</a:t>
            </a:r>
          </a:p>
          <a:p>
            <a:endParaRPr lang="en-US" sz="2200" dirty="0"/>
          </a:p>
          <a:p>
            <a:r>
              <a:rPr lang="en-US" sz="2200" dirty="0"/>
              <a:t>Chair</a:t>
            </a:r>
          </a:p>
          <a:p>
            <a:r>
              <a:rPr lang="en-US" sz="2200" dirty="0"/>
              <a:t>SNS Medical Student Committee</a:t>
            </a:r>
          </a:p>
          <a:p>
            <a:endParaRPr lang="en-US" sz="2200" dirty="0"/>
          </a:p>
        </p:txBody>
      </p:sp>
      <p:pic>
        <p:nvPicPr>
          <p:cNvPr id="5" name="Picture 4" descr="Foosball football players">
            <a:extLst>
              <a:ext uri="{FF2B5EF4-FFF2-40B4-BE49-F238E27FC236}">
                <a16:creationId xmlns:a16="http://schemas.microsoft.com/office/drawing/2014/main" id="{2BC691BD-872A-47FB-5A9A-A0A71E683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69" r="1353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109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CB4CE-8495-CA90-0CAE-9751BD193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52" y="1805968"/>
            <a:ext cx="11138296" cy="30948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E16FC5-9EE2-B79F-C98E-A2B986FF9202}"/>
              </a:ext>
            </a:extLst>
          </p:cNvPr>
          <p:cNvSpPr txBox="1"/>
          <p:nvPr/>
        </p:nvSpPr>
        <p:spPr>
          <a:xfrm>
            <a:off x="10185669" y="750014"/>
            <a:ext cx="1479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D65DE-DA26-7EAD-4C6A-8B7264729A42}"/>
              </a:ext>
            </a:extLst>
          </p:cNvPr>
          <p:cNvSpPr txBox="1"/>
          <p:nvPr/>
        </p:nvSpPr>
        <p:spPr>
          <a:xfrm>
            <a:off x="1009134" y="750014"/>
            <a:ext cx="1479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59%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971A813-4735-1838-62CC-7E14608DB7F9}"/>
              </a:ext>
            </a:extLst>
          </p:cNvPr>
          <p:cNvSpPr/>
          <p:nvPr/>
        </p:nvSpPr>
        <p:spPr>
          <a:xfrm>
            <a:off x="10695398" y="1457900"/>
            <a:ext cx="565078" cy="112091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555EF06-4881-0FAB-0C85-5F89A6228B9A}"/>
              </a:ext>
            </a:extLst>
          </p:cNvPr>
          <p:cNvSpPr/>
          <p:nvPr/>
        </p:nvSpPr>
        <p:spPr>
          <a:xfrm>
            <a:off x="1245440" y="1457899"/>
            <a:ext cx="565078" cy="112091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7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213C02-6A53-EA69-DD27-403DB434F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57" y="320425"/>
            <a:ext cx="11065269" cy="622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18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83B5F-4AF8-8E12-6186-11CBA9D1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Standardized Interview Release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1C4D-B30C-22E7-0029-6C485B5D8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Guidance: </a:t>
            </a:r>
            <a:r>
              <a:rPr lang="en-US" dirty="0"/>
              <a:t>Only offer interviews during specified time period on the 4 Friday afternoons in October. Do not extend more offers than slots.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We really need your help here!</a:t>
            </a:r>
          </a:p>
        </p:txBody>
      </p:sp>
    </p:spTree>
    <p:extLst>
      <p:ext uri="{BB962C8B-B14F-4D97-AF65-F5344CB8AC3E}">
        <p14:creationId xmlns:p14="http://schemas.microsoft.com/office/powerpoint/2010/main" val="139418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BB21-5107-2C43-6BF6-88007CB0C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Interview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411A-7DAE-B502-866D-9311F9BF4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 change to guidance is anticipated</a:t>
            </a:r>
          </a:p>
          <a:p>
            <a:r>
              <a:rPr lang="en-US" dirty="0"/>
              <a:t>In person or virtual is fine</a:t>
            </a:r>
          </a:p>
          <a:p>
            <a:r>
              <a:rPr lang="en-US" dirty="0"/>
              <a:t>Hybrid format is not allowed</a:t>
            </a:r>
          </a:p>
          <a:p>
            <a:r>
              <a:rPr lang="en-US" dirty="0"/>
              <a:t>Help reduce costs however you can</a:t>
            </a:r>
          </a:p>
          <a:p>
            <a:endParaRPr lang="en-US" dirty="0"/>
          </a:p>
          <a:p>
            <a:r>
              <a:rPr lang="en-US" dirty="0"/>
              <a:t>65% of programs went in person in 2023-24</a:t>
            </a:r>
          </a:p>
          <a:p>
            <a:r>
              <a:rPr lang="en-US" dirty="0"/>
              <a:t>77% of programs anticipate going in person in 2024-25</a:t>
            </a:r>
          </a:p>
        </p:txBody>
      </p:sp>
    </p:spTree>
    <p:extLst>
      <p:ext uri="{BB962C8B-B14F-4D97-AF65-F5344CB8AC3E}">
        <p14:creationId xmlns:p14="http://schemas.microsoft.com/office/powerpoint/2010/main" val="151784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BB21-5107-2C43-6BF6-88007CB0C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Campus Visits/Second Looks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411A-7DAE-B502-866D-9311F9BF4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Can not require these and should not use attendance to influence ranking</a:t>
            </a:r>
          </a:p>
          <a:p>
            <a:r>
              <a:rPr lang="en-US" sz="2400" dirty="0"/>
              <a:t>Keep costs down wherever possible</a:t>
            </a:r>
          </a:p>
        </p:txBody>
      </p:sp>
    </p:spTree>
    <p:extLst>
      <p:ext uri="{BB962C8B-B14F-4D97-AF65-F5344CB8AC3E}">
        <p14:creationId xmlns:p14="http://schemas.microsoft.com/office/powerpoint/2010/main" val="1564913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ED Lighting Efficiency | How Energy Efficient are LED bulbs">
            <a:extLst>
              <a:ext uri="{FF2B5EF4-FFF2-40B4-BE49-F238E27FC236}">
                <a16:creationId xmlns:a16="http://schemas.microsoft.com/office/drawing/2014/main" id="{79AA91D9-1783-6C33-DEBF-577048BA9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4" r="76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205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87AB3-938B-D748-8753-BA4A7E28E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Best Practices</a:t>
            </a:r>
          </a:p>
        </p:txBody>
      </p:sp>
      <p:cxnSp>
        <p:nvCxnSpPr>
          <p:cNvPr id="2063" name="Straight Connector 205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07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CF126-93DA-C76D-FF93-A24877C8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Reduce Applicant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723B3-6B9B-FAB5-804E-5F31E879C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Coordinate interview/visit dates to reduce travel</a:t>
            </a:r>
          </a:p>
          <a:p>
            <a:r>
              <a:rPr lang="en-US" dirty="0"/>
              <a:t>Negotiate low rates for hotels, shared vans</a:t>
            </a:r>
          </a:p>
          <a:p>
            <a:r>
              <a:rPr lang="en-US" dirty="0"/>
              <a:t>Subsidize travel expenses</a:t>
            </a:r>
          </a:p>
          <a:p>
            <a:r>
              <a:rPr lang="en-US" dirty="0"/>
              <a:t>Facilitate </a:t>
            </a:r>
            <a:r>
              <a:rPr lang="en-US" dirty="0" err="1"/>
              <a:t>roomshares</a:t>
            </a:r>
            <a:r>
              <a:rPr lang="en-US" dirty="0"/>
              <a:t>, rideshares,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Beware of risks, especially if involving current employees</a:t>
            </a:r>
          </a:p>
          <a:p>
            <a:r>
              <a:rPr lang="en-US" dirty="0"/>
              <a:t>Use virtual processes when feasible</a:t>
            </a:r>
          </a:p>
          <a:p>
            <a:r>
              <a:rPr lang="en-US" dirty="0"/>
              <a:t>Offer grants for Sub-Is</a:t>
            </a:r>
          </a:p>
        </p:txBody>
      </p:sp>
    </p:spTree>
    <p:extLst>
      <p:ext uri="{BB962C8B-B14F-4D97-AF65-F5344CB8AC3E}">
        <p14:creationId xmlns:p14="http://schemas.microsoft.com/office/powerpoint/2010/main" val="351828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D30C-E963-16F0-97AA-FB44FAA6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Reduce Applicant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4D397-AFBE-CCCF-11E5-91E6AC4A6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9025"/>
          </a:xfrm>
        </p:spPr>
        <p:txBody>
          <a:bodyPr>
            <a:normAutofit/>
          </a:bodyPr>
          <a:lstStyle/>
          <a:p>
            <a:r>
              <a:rPr lang="en-US" dirty="0"/>
              <a:t>Encourage all applicants to sign up for SNS emails!</a:t>
            </a:r>
          </a:p>
          <a:p>
            <a:r>
              <a:rPr lang="en-US" dirty="0"/>
              <a:t>Run sessions helping your rotators understand how to handle the application, LORs, signaling</a:t>
            </a:r>
          </a:p>
          <a:p>
            <a:r>
              <a:rPr lang="en-US" dirty="0"/>
              <a:t>Encourage attendance at SNS Webinars</a:t>
            </a:r>
          </a:p>
          <a:p>
            <a:pPr lvl="1"/>
            <a:r>
              <a:rPr lang="en-US" dirty="0"/>
              <a:t>Make sure they are excused from rotation duties</a:t>
            </a:r>
          </a:p>
          <a:p>
            <a:r>
              <a:rPr lang="en-US" dirty="0"/>
              <a:t>Help faculty with SLOR templates and ensure all letters are uploaded before ERAS opens to programs</a:t>
            </a:r>
          </a:p>
          <a:p>
            <a:r>
              <a:rPr lang="en-US" dirty="0"/>
              <a:t>Use standardized interview release dates</a:t>
            </a:r>
          </a:p>
          <a:p>
            <a:r>
              <a:rPr lang="en-US" dirty="0"/>
              <a:t>Maintain interview scheduling flexibility</a:t>
            </a:r>
          </a:p>
          <a:p>
            <a:pPr lvl="1"/>
            <a:r>
              <a:rPr lang="en-US" dirty="0"/>
              <a:t>Every date doesn’t have to have the exact same number of applicants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Teenagers Think Will Make Us Cringe in the Future - The New York Times">
            <a:extLst>
              <a:ext uri="{FF2B5EF4-FFF2-40B4-BE49-F238E27FC236}">
                <a16:creationId xmlns:a16="http://schemas.microsoft.com/office/drawing/2014/main" id="{31F8CFA8-4CC1-25D9-9BDA-A68A64029E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0" b="2088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0B407-5DB7-169B-AEFF-091D653E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Pitfalls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676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7020-8C71-D7D2-4BCA-D39CA7F14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Post – Interview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4BA8-5A4D-C506-6D9A-ED52B049E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Applicants can tell a program whatever they want</a:t>
            </a:r>
          </a:p>
          <a:p>
            <a:r>
              <a:rPr lang="en-US" dirty="0"/>
              <a:t>Programs can tell applicants how they are ranked</a:t>
            </a:r>
          </a:p>
          <a:p>
            <a:r>
              <a:rPr lang="en-US" dirty="0"/>
              <a:t>Programs CANNOT ask an applicant where they intend to rank the program</a:t>
            </a:r>
          </a:p>
          <a:p>
            <a:r>
              <a:rPr lang="en-US" dirty="0"/>
              <a:t>Programs CANNOT require an applicant to do a campus visit, explicitly or implicitly, to influence their ranking</a:t>
            </a:r>
          </a:p>
          <a:p>
            <a:r>
              <a:rPr lang="en-US" dirty="0"/>
              <a:t>Programs CANNOT offer more interviews then they have slots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60FE4-ECD8-788F-D3CE-3E94CD14E663}"/>
              </a:ext>
            </a:extLst>
          </p:cNvPr>
          <p:cNvSpPr txBox="1"/>
          <p:nvPr/>
        </p:nvSpPr>
        <p:spPr>
          <a:xfrm>
            <a:off x="2638425" y="5722719"/>
            <a:ext cx="667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Match violations of this kind can see a program put on probation and a PD removed from the position</a:t>
            </a:r>
          </a:p>
        </p:txBody>
      </p:sp>
    </p:spTree>
    <p:extLst>
      <p:ext uri="{BB962C8B-B14F-4D97-AF65-F5344CB8AC3E}">
        <p14:creationId xmlns:p14="http://schemas.microsoft.com/office/powerpoint/2010/main" val="40331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7DA60-442B-E486-BB20-BC09A7EFD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Today’s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5ADB0-5388-13D4-258C-1ADCF7989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SNS Policies</a:t>
            </a:r>
          </a:p>
          <a:p>
            <a:r>
              <a:rPr lang="en-US" dirty="0"/>
              <a:t>Best Practices</a:t>
            </a:r>
          </a:p>
          <a:p>
            <a:r>
              <a:rPr lang="en-US" dirty="0"/>
              <a:t>Pitfalls to Avoid</a:t>
            </a:r>
          </a:p>
          <a:p>
            <a:r>
              <a:rPr lang="en-US" dirty="0"/>
              <a:t>How to Stay Updated</a:t>
            </a:r>
          </a:p>
        </p:txBody>
      </p:sp>
    </p:spTree>
    <p:extLst>
      <p:ext uri="{BB962C8B-B14F-4D97-AF65-F5344CB8AC3E}">
        <p14:creationId xmlns:p14="http://schemas.microsoft.com/office/powerpoint/2010/main" val="183103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183DC-00E7-84B9-26F3-643A2D5B6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Letters of Intent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F1166-E556-DF63-B38A-302B0FEF1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necessarily have to be sent</a:t>
            </a:r>
          </a:p>
          <a:p>
            <a:r>
              <a:rPr lang="en-US" dirty="0"/>
              <a:t>Should not be sent before conclusion of all interview/visit activity</a:t>
            </a:r>
          </a:p>
          <a:p>
            <a:r>
              <a:rPr lang="en-US" dirty="0"/>
              <a:t>Are not binding and should not be assumed to be truthful</a:t>
            </a:r>
          </a:p>
          <a:p>
            <a:r>
              <a:rPr lang="en-US" dirty="0"/>
              <a:t>Do not necessarily require a response</a:t>
            </a:r>
          </a:p>
          <a:p>
            <a:endParaRPr lang="en-US" dirty="0"/>
          </a:p>
          <a:p>
            <a:r>
              <a:rPr lang="en-US" dirty="0"/>
              <a:t>“Your program is going to be in the top of my list…top 3… </a:t>
            </a:r>
            <a:r>
              <a:rPr lang="en-US" dirty="0" err="1"/>
              <a:t>etc</a:t>
            </a:r>
            <a:r>
              <a:rPr lang="en-US" dirty="0"/>
              <a:t>” letters are not advised</a:t>
            </a:r>
          </a:p>
          <a:p>
            <a:r>
              <a:rPr lang="en-US" dirty="0"/>
              <a:t>87% of applicants said that they sent a “letter of intent” to their #1</a:t>
            </a:r>
          </a:p>
        </p:txBody>
      </p:sp>
    </p:spTree>
    <p:extLst>
      <p:ext uri="{BB962C8B-B14F-4D97-AF65-F5344CB8AC3E}">
        <p14:creationId xmlns:p14="http://schemas.microsoft.com/office/powerpoint/2010/main" val="42908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60252-39D2-6011-1917-7386AB18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Stay Updated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8BB62-C195-E4BE-3C06-527175C3A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Emails from the SNS Leadership</a:t>
            </a:r>
          </a:p>
          <a:p>
            <a:pPr lvl="1"/>
            <a:r>
              <a:rPr lang="en-US" dirty="0"/>
              <a:t>Guidelines will be published in June</a:t>
            </a:r>
          </a:p>
          <a:p>
            <a:r>
              <a:rPr lang="en-US" dirty="0"/>
              <a:t>Summer webinars for PDs (and PCs?)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85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Lets Discuss Images – Browse 3,767 Stock Photos, Vectors, and Video | Adobe  Stock">
            <a:extLst>
              <a:ext uri="{FF2B5EF4-FFF2-40B4-BE49-F238E27FC236}">
                <a16:creationId xmlns:a16="http://schemas.microsoft.com/office/drawing/2014/main" id="{D04487E4-0612-8858-B9AE-CF299B0F4A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6" r="1" b="1629"/>
          <a:stretch/>
        </p:blipFill>
        <p:spPr bwMode="auto"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7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A550C-37BB-66E6-EDD8-BE121837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862" y="885181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What is the ideal state?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C2CF4-E10D-AD99-4576-9FF82653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35" y="2756899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Best candidates are matched</a:t>
            </a:r>
          </a:p>
          <a:p>
            <a:r>
              <a:rPr lang="en-US" sz="2000" dirty="0"/>
              <a:t>Good fit between program and residents</a:t>
            </a:r>
          </a:p>
          <a:p>
            <a:r>
              <a:rPr lang="en-US" sz="2000" dirty="0"/>
              <a:t>Low rates of attrition</a:t>
            </a:r>
          </a:p>
          <a:p>
            <a:r>
              <a:rPr lang="en-US" sz="2000" dirty="0"/>
              <a:t>Low cost/stress to applicants and programs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Economic Efficiency Refers Use Resources Maximize Stock Vector (Royalty  Free) 181071335 | Shutterstock">
            <a:extLst>
              <a:ext uri="{FF2B5EF4-FFF2-40B4-BE49-F238E27FC236}">
                <a16:creationId xmlns:a16="http://schemas.microsoft.com/office/drawing/2014/main" id="{C6D8BC99-CBB5-5526-1AD8-94F2DE6A2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871" y="807593"/>
            <a:ext cx="4865313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8A7577-06EA-8B5F-2391-18A6956F0032}"/>
              </a:ext>
            </a:extLst>
          </p:cNvPr>
          <p:cNvSpPr/>
          <p:nvPr/>
        </p:nvSpPr>
        <p:spPr>
          <a:xfrm>
            <a:off x="6888480" y="5567680"/>
            <a:ext cx="3088640" cy="4794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40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49E6-8F93-3CA3-B666-044567B2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23CE5-2B49-1E91-DA13-4DCD17E6E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(website screen shot)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DA5C3-D4CD-11D9-EF9D-E77151B71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05" y="1396895"/>
            <a:ext cx="11455989" cy="40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4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DFD0-8DC6-6CFD-8165-D41AF90A7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SNS Recruitment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1C8AB-00B1-6123-B8E3-929990ED0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Acting Internships</a:t>
            </a:r>
          </a:p>
          <a:p>
            <a:r>
              <a:rPr lang="en-US" dirty="0"/>
              <a:t>Standardized Letters of Evaluation/Recommendation</a:t>
            </a:r>
          </a:p>
          <a:p>
            <a:r>
              <a:rPr lang="en-US" dirty="0"/>
              <a:t>Preference Signaling</a:t>
            </a:r>
          </a:p>
          <a:p>
            <a:r>
              <a:rPr lang="en-US" dirty="0"/>
              <a:t>Standardized Interview Release Dates</a:t>
            </a:r>
          </a:p>
          <a:p>
            <a:r>
              <a:rPr lang="en-US" dirty="0"/>
              <a:t>Virtual vs In person interview policy</a:t>
            </a:r>
          </a:p>
          <a:p>
            <a:r>
              <a:rPr lang="en-US" dirty="0"/>
              <a:t>Campus Visits</a:t>
            </a:r>
          </a:p>
        </p:txBody>
      </p:sp>
    </p:spTree>
    <p:extLst>
      <p:ext uri="{BB962C8B-B14F-4D97-AF65-F5344CB8AC3E}">
        <p14:creationId xmlns:p14="http://schemas.microsoft.com/office/powerpoint/2010/main" val="329580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BB21-5107-2C43-6BF6-88007CB0C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Number of Acting Internships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411A-7DAE-B502-866D-9311F9BF4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Guidance:</a:t>
            </a:r>
            <a:r>
              <a:rPr lang="en-US" dirty="0"/>
              <a:t> 1 home, 1-2 aways</a:t>
            </a:r>
          </a:p>
          <a:p>
            <a:pPr lvl="1"/>
            <a:r>
              <a:rPr lang="en-US" dirty="0"/>
              <a:t>2-3 aways if no home program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Why? Equity, cost, burnout, need for well rounded education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Key Points:</a:t>
            </a:r>
          </a:p>
          <a:p>
            <a:r>
              <a:rPr lang="en-US" sz="2400" dirty="0"/>
              <a:t>Make sure your students are aware</a:t>
            </a:r>
          </a:p>
          <a:p>
            <a:r>
              <a:rPr lang="en-US" sz="2400" dirty="0"/>
              <a:t>Make sure residents/faculty are providing good advice</a:t>
            </a:r>
          </a:p>
          <a:p>
            <a:r>
              <a:rPr lang="en-US" sz="2400" dirty="0"/>
              <a:t>If someone realizes they need to drop an extra rotation, help them do so and do not penalize them in the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396374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9A46F-5F09-9C3F-F782-DDF3170C6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Standardized 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0EDB8-9908-F8D1-A415-4A9D47D6B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4200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Guidance:</a:t>
            </a:r>
            <a:r>
              <a:rPr lang="en-US" dirty="0"/>
              <a:t> Use home SLOE, 1-2 Away SLORS, 1-2 any style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Why? </a:t>
            </a:r>
            <a:r>
              <a:rPr lang="en-US" dirty="0"/>
              <a:t>Reduce bias, improve objective measurement of important skills, improve utility of LORs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Key Points:</a:t>
            </a:r>
          </a:p>
          <a:p>
            <a:r>
              <a:rPr lang="en-US" dirty="0"/>
              <a:t>Encourage faculty to use these!</a:t>
            </a:r>
          </a:p>
          <a:p>
            <a:r>
              <a:rPr lang="en-US" dirty="0"/>
              <a:t>Can be written by a pair/panel (especially home SLOE)</a:t>
            </a:r>
          </a:p>
          <a:p>
            <a:r>
              <a:rPr lang="en-US" dirty="0"/>
              <a:t>Help students request these during away rotations</a:t>
            </a:r>
          </a:p>
          <a:p>
            <a:r>
              <a:rPr lang="en-US" dirty="0"/>
              <a:t>Develop a system for recording resident comments</a:t>
            </a:r>
          </a:p>
          <a:p>
            <a:r>
              <a:rPr lang="en-US" dirty="0"/>
              <a:t>Craft statement about medical school exposure to reuse</a:t>
            </a:r>
          </a:p>
          <a:p>
            <a:r>
              <a:rPr lang="en-US" dirty="0"/>
              <a:t>No changes to template this year</a:t>
            </a:r>
          </a:p>
        </p:txBody>
      </p:sp>
    </p:spTree>
    <p:extLst>
      <p:ext uri="{BB962C8B-B14F-4D97-AF65-F5344CB8AC3E}">
        <p14:creationId xmlns:p14="http://schemas.microsoft.com/office/powerpoint/2010/main" val="167256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CD33B-EC96-B6EE-A8F6-23C9617D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Standardized Letters -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94E75-FC33-A8EE-6987-67EF8EF9C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application review, place LORs from a single author side by side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57EEA2-D0D8-6754-62A9-E35278840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53" y="2978089"/>
            <a:ext cx="9648916" cy="319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6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FAC3-A217-9E5C-1321-75058EC1D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Preference 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E392B-9EAE-22BB-033C-B14BC7FFB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Guidance:</a:t>
            </a:r>
            <a:r>
              <a:rPr lang="en-US" dirty="0"/>
              <a:t> Neurosurgery will offer applicants 25 signals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Applicants must signal home program and those where they did away rotations if they are interested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Key points:</a:t>
            </a:r>
          </a:p>
          <a:p>
            <a:r>
              <a:rPr lang="en-US" dirty="0"/>
              <a:t>Sign your program up by the deadline</a:t>
            </a:r>
          </a:p>
          <a:p>
            <a:r>
              <a:rPr lang="en-US" dirty="0"/>
              <a:t>Advertise your program in advance to applicants in August-</a:t>
            </a:r>
            <a:r>
              <a:rPr lang="en-US" dirty="0" err="1"/>
              <a:t>ish</a:t>
            </a:r>
            <a:endParaRPr lang="en-US" dirty="0"/>
          </a:p>
          <a:p>
            <a:r>
              <a:rPr lang="en-US" dirty="0"/>
              <a:t>Consider transparency around your use of signals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589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E2EDCEF477745BA086C81A047119E" ma:contentTypeVersion="18" ma:contentTypeDescription="Create a new document." ma:contentTypeScope="" ma:versionID="7b7371a9e1ab7bbd469347ca6a0e5571">
  <xsd:schema xmlns:xsd="http://www.w3.org/2001/XMLSchema" xmlns:xs="http://www.w3.org/2001/XMLSchema" xmlns:p="http://schemas.microsoft.com/office/2006/metadata/properties" xmlns:ns2="bddfdb89-9315-446e-9849-924476c0fe19" xmlns:ns3="e5f4968b-0c32-4cb3-afd4-61844f99695c" targetNamespace="http://schemas.microsoft.com/office/2006/metadata/properties" ma:root="true" ma:fieldsID="b2fd0f754c0fb27c658ae3fa34684351" ns2:_="" ns3:_="">
    <xsd:import namespace="bddfdb89-9315-446e-9849-924476c0fe19"/>
    <xsd:import namespace="e5f4968b-0c32-4cb3-afd4-61844f996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fdb89-9315-446e-9849-924476c0f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e2b2fc-0517-44cc-85bc-21d743ca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4968b-0c32-4cb3-afd4-61844f99695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514d3f-8dd5-460b-a1d6-c8dda80bc22d}" ma:internalName="TaxCatchAll" ma:showField="CatchAllData" ma:web="e5f4968b-0c32-4cb3-afd4-61844f996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C07DC8-64DA-432F-B2DA-3FEAE968EECE}"/>
</file>

<file path=customXml/itemProps2.xml><?xml version="1.0" encoding="utf-8"?>
<ds:datastoreItem xmlns:ds="http://schemas.openxmlformats.org/officeDocument/2006/customXml" ds:itemID="{CC276BA8-8A2D-464A-8EA0-033DE5E981A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108</TotalTime>
  <Words>733</Words>
  <Application>Microsoft Office PowerPoint</Application>
  <PresentationFormat>Widescreen</PresentationFormat>
  <Paragraphs>116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Residency Match Updates for ARANS</vt:lpstr>
      <vt:lpstr>Today’s Discussion</vt:lpstr>
      <vt:lpstr>What is the ideal state?</vt:lpstr>
      <vt:lpstr>PowerPoint Presentation</vt:lpstr>
      <vt:lpstr>SNS Recruitment Guidelines</vt:lpstr>
      <vt:lpstr>Number of Acting Internships</vt:lpstr>
      <vt:lpstr>Standardized Letters</vt:lpstr>
      <vt:lpstr>Standardized Letters - Tips</vt:lpstr>
      <vt:lpstr>Preference Signaling</vt:lpstr>
      <vt:lpstr>PowerPoint Presentation</vt:lpstr>
      <vt:lpstr>PowerPoint Presentation</vt:lpstr>
      <vt:lpstr>Standardized Interview Release Dates</vt:lpstr>
      <vt:lpstr>Interview Formats</vt:lpstr>
      <vt:lpstr>Campus Visits/Second Looks</vt:lpstr>
      <vt:lpstr>Best Practices</vt:lpstr>
      <vt:lpstr>Reduce Applicant Costs</vt:lpstr>
      <vt:lpstr>Reduce Applicant Stress</vt:lpstr>
      <vt:lpstr>Pitfalls</vt:lpstr>
      <vt:lpstr>Post – Interview Contact</vt:lpstr>
      <vt:lpstr>Letters of Intent</vt:lpstr>
      <vt:lpstr>Stay Updated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Residency Match Updates for ARANS</dc:title>
  <dc:creator>Chambless, Lola</dc:creator>
  <cp:lastModifiedBy>Chambless, Lola B</cp:lastModifiedBy>
  <cp:revision>10</cp:revision>
  <dcterms:created xsi:type="dcterms:W3CDTF">2023-05-14T16:23:00Z</dcterms:created>
  <dcterms:modified xsi:type="dcterms:W3CDTF">2024-05-12T00:19:34Z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2023-05-14T16:23:00Z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e2c57f34-bf87-413d-97c9-d4f128a2d0d3</vt:lpwstr>
  </property>
  <property fmtid="{D5CDD505-2E9C-101B-9397-08002B2CF9AE}" pid="8" name="MSIP_Label_792c8cef-6f2b-4af1-b4ac-d815ff795cd6_ContentBits">
    <vt:lpwstr>0</vt:lpwstr>
  </property>
</Properties>
</file>