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</p:sldMasterIdLst>
  <p:sldIdLst>
    <p:sldId id="256" r:id="rId3"/>
    <p:sldId id="260" r:id="rId4"/>
    <p:sldId id="469" r:id="rId5"/>
    <p:sldId id="261" r:id="rId6"/>
    <p:sldId id="262" r:id="rId7"/>
    <p:sldId id="328" r:id="rId8"/>
    <p:sldId id="465" r:id="rId9"/>
    <p:sldId id="466" r:id="rId10"/>
    <p:sldId id="470" r:id="rId11"/>
    <p:sldId id="471" r:id="rId12"/>
    <p:sldId id="4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114221"/>
    <a:srgbClr val="B1CC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4174CC-68E2-0343-88EB-3204414D6B24}" v="40" dt="2025-05-14T22:51:53.8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30" autoAdjust="0"/>
    <p:restoredTop sz="94660"/>
  </p:normalViewPr>
  <p:slideViewPr>
    <p:cSldViewPr snapToGrid="0">
      <p:cViewPr varScale="1">
        <p:scale>
          <a:sx n="88" d="100"/>
          <a:sy n="88" d="100"/>
        </p:scale>
        <p:origin x="90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customXml" Target="../customXml/item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B0A9758A-5830-FCF1-867D-9A04B1BBC056}"/>
              </a:ext>
            </a:extLst>
          </p:cNvPr>
          <p:cNvGrpSpPr/>
          <p:nvPr userDrawn="1"/>
        </p:nvGrpSpPr>
        <p:grpSpPr>
          <a:xfrm>
            <a:off x="0" y="2982007"/>
            <a:ext cx="12192000" cy="4402466"/>
            <a:chOff x="0" y="2982007"/>
            <a:chExt cx="12192000" cy="4402466"/>
          </a:xfrm>
        </p:grpSpPr>
        <p:pic>
          <p:nvPicPr>
            <p:cNvPr id="12" name="Picture 11" descr="A person working on a computer&#10;&#10;Description automatically generated with low confidence">
              <a:extLst>
                <a:ext uri="{FF2B5EF4-FFF2-40B4-BE49-F238E27FC236}">
                  <a16:creationId xmlns:a16="http://schemas.microsoft.com/office/drawing/2014/main" id="{D4C633D3-1D20-ACC4-7144-7C8BD38659D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grayscl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25000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33" b="28524"/>
            <a:stretch/>
          </p:blipFill>
          <p:spPr>
            <a:xfrm>
              <a:off x="0" y="2982007"/>
              <a:ext cx="12192000" cy="4402466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F3C9F99-7F1E-F585-9231-76CA63337FB3}"/>
                </a:ext>
              </a:extLst>
            </p:cNvPr>
            <p:cNvSpPr txBox="1"/>
            <p:nvPr userDrawn="1"/>
          </p:nvSpPr>
          <p:spPr>
            <a:xfrm>
              <a:off x="0" y="2982007"/>
              <a:ext cx="12192000" cy="4402466"/>
            </a:xfrm>
            <a:prstGeom prst="rect">
              <a:avLst/>
            </a:prstGeom>
            <a:solidFill>
              <a:srgbClr val="114221">
                <a:alpha val="40000"/>
              </a:srgb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4A98CE3-1C77-2EDD-6AB9-30765E948FEE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524000" y="2949868"/>
            <a:ext cx="9144000" cy="1034618"/>
          </a:xfrm>
        </p:spPr>
        <p:txBody>
          <a:bodyPr anchor="b">
            <a:normAutofit/>
          </a:bodyPr>
          <a:lstStyle>
            <a:lvl1pPr algn="ctr">
              <a:defRPr sz="5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alatino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9D7AF2-61B4-63F9-103C-21163E41F27C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1524000" y="4381361"/>
            <a:ext cx="9144000" cy="133862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alatino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AB8C04AD-5D1D-C7C1-5BDA-506DDAEE90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22" y="414337"/>
            <a:ext cx="11029356" cy="218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989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48E9-E9B4-23D9-4B56-BB886E3B4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D9E328-267D-11FE-BD8B-C420E3984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9506B-B8EB-6A35-9F44-962686C722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3538A9-4D77-D1D3-ECC3-B1C26490B6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934CE4-DCE0-71DE-EA30-FC58F6229F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29A097-CDFF-B723-2923-01F345027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BC7BA-7403-47F1-B5DE-6E925DF70D42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1BA676-2338-25FB-D98B-27BCBE6C4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BD7FBA-7BE0-D06F-6F8C-680D61A18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39989-7F30-42E7-978F-68AB918F9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403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AE667-60FE-C847-8A48-76E5C392A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F98BEA-A20C-83A5-5C12-21E930BE4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BC7BA-7403-47F1-B5DE-6E925DF70D42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D1AEA8-0B73-EAA3-5C13-59F298D5F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1A9782-7F75-69FC-F4B2-4EAE9A95F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39989-7F30-42E7-978F-68AB918F9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19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D1B53B-C066-23D9-B773-EEC51A776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BC7BA-7403-47F1-B5DE-6E925DF70D42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2A2F8C-1036-875A-4EB6-0B7394F5B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8F136-BC29-67F8-57F2-779BED010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39989-7F30-42E7-978F-68AB918F9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30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565F8-FF57-5728-7D25-E1D1B453E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85782-2BDF-2768-2BA6-5A9AA23FC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64ABEA-B49E-209E-1802-E0CDA195E7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C03B73-9024-CA36-5197-69170C28B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BC7BA-7403-47F1-B5DE-6E925DF70D42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8D44A2-FA3A-B2FE-5F84-4772B2CFA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CA9A01-D385-B183-E6B2-0590CB6EE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39989-7F30-42E7-978F-68AB918F9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20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702FD-CD38-0061-41DA-9435FA771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ACE2A0-D54D-9BC9-7504-044B62277C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F93954-30E8-20F6-0CA4-D43DAB69E4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94351A-7FF9-3568-1273-A410D4321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BC7BA-7403-47F1-B5DE-6E925DF70D42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C43D9A-63BD-D4F9-7D1B-944291D5D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E6F973-D211-4F70-EF3D-BF8A5CEF2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39989-7F30-42E7-978F-68AB918F9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68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546CF-7707-A8E0-6ABA-0122036C8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CE9523-5F62-3DE1-BAAB-A28B6A0115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39EF1C-2168-7192-8EF6-58AAF9264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BC7BA-7403-47F1-B5DE-6E925DF70D42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A90D7-4C06-863A-CFE2-68C10E455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3D798-A4A9-49E3-6582-2F7743D3F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39989-7F30-42E7-978F-68AB918F9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396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5BA3DD-3FD6-44BC-E56E-F23F1BCD43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08D3E3-A469-51F0-6734-C483B5D165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EEB1B-1796-DBFC-A523-4D63EA4EE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BC7BA-7403-47F1-B5DE-6E925DF70D42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827C2-4C99-56DA-70C5-C32D7792F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F4079B-9A5B-B11D-19E4-067521682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39989-7F30-42E7-978F-68AB918F9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287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9E0C3-D7AD-427A-8E11-B415687C3105}" type="datetime1">
              <a:rPr lang="en-US" altLang="en-US"/>
              <a:pPr>
                <a:defRPr/>
              </a:pPr>
              <a:t>5/15/2025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8FD7B-D532-4DC4-9564-750E7B9056B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133859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94F23-D3A2-4770-9709-4FABD41A82AA}" type="datetime1">
              <a:rPr lang="en-US" altLang="en-US"/>
              <a:pPr>
                <a:defRPr/>
              </a:pPr>
              <a:t>5/15/2025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97BDE-0F7F-49ED-BF96-10F08FF3B77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605396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15704-3ECA-4F31-845D-105A7C7F0C74}" type="datetime1">
              <a:rPr lang="en-US" altLang="en-US"/>
              <a:pPr>
                <a:defRPr/>
              </a:pPr>
              <a:t>5/15/2025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6456C-D362-4ED3-B909-348A28F5A4D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3153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DF3C9F99-7F1E-F585-9231-76CA63337FB3}"/>
              </a:ext>
            </a:extLst>
          </p:cNvPr>
          <p:cNvSpPr txBox="1"/>
          <p:nvPr userDrawn="1"/>
        </p:nvSpPr>
        <p:spPr>
          <a:xfrm>
            <a:off x="0" y="2949868"/>
            <a:ext cx="12192000" cy="3908132"/>
          </a:xfrm>
          <a:prstGeom prst="rect">
            <a:avLst/>
          </a:prstGeom>
          <a:solidFill>
            <a:srgbClr val="114221">
              <a:alpha val="8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A98CE3-1C77-2EDD-6AB9-30765E948FEE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524000" y="2949868"/>
            <a:ext cx="9144000" cy="1034618"/>
          </a:xfrm>
        </p:spPr>
        <p:txBody>
          <a:bodyPr anchor="b">
            <a:normAutofit/>
          </a:bodyPr>
          <a:lstStyle>
            <a:lvl1pPr algn="ctr">
              <a:defRPr sz="5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alatino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9D7AF2-61B4-63F9-103C-21163E41F27C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1524000" y="4381361"/>
            <a:ext cx="9144000" cy="133862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effectLst/>
                <a:latin typeface="Palatino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AB8C04AD-5D1D-C7C1-5BDA-506DDAEE90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22" y="414337"/>
            <a:ext cx="11029356" cy="218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7130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62DF5-7848-4188-AF75-ABE0DECB8A74}" type="datetime1">
              <a:rPr lang="en-US" altLang="en-US"/>
              <a:pPr>
                <a:defRPr/>
              </a:pPr>
              <a:t>5/15/2025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942C1-8A2E-4CEA-A37D-89FDBB707AA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25293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9F8B8-35C8-49B0-A79D-362B356A4CE0}" type="datetime1">
              <a:rPr lang="en-US" altLang="en-US"/>
              <a:pPr>
                <a:defRPr/>
              </a:pPr>
              <a:t>5/15/2025</a:t>
            </a:fld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D6942-9C7E-4E09-8E7A-AC8778B3662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926067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5F3BF-BB6D-42A5-BA29-18281FE4CCA2}" type="datetime1">
              <a:rPr lang="en-US" altLang="en-US"/>
              <a:pPr>
                <a:defRPr/>
              </a:pPr>
              <a:t>5/15/2025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C70DA-5D2B-4FF8-9583-63F169B56D1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515867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8BD7B-74B3-48FE-A49F-24A7D7482306}" type="datetime1">
              <a:rPr lang="en-US" altLang="en-US"/>
              <a:pPr>
                <a:defRPr/>
              </a:pPr>
              <a:t>5/15/2025</a:t>
            </a:fld>
            <a:endParaRPr lang="en-US" alt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3310F-BBEE-4014-A6FC-7122BE04F7F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060382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A284E-1384-4D75-A1C5-82467F488A8F}" type="datetime1">
              <a:rPr lang="en-US" altLang="en-US"/>
              <a:pPr>
                <a:defRPr/>
              </a:pPr>
              <a:t>5/15/2025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C95BF-0409-4AE7-AB2E-DDAEE678AEC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214456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87CF8-63FC-4F4D-9EEF-2AB4787CAC39}" type="datetime1">
              <a:rPr lang="en-US" altLang="en-US"/>
              <a:pPr>
                <a:defRPr/>
              </a:pPr>
              <a:t>5/15/2025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19C4A-07C8-4477-B693-3488A1863D9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17264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E4243-6D4E-4FA1-9883-8AEF124491D2}" type="datetime1">
              <a:rPr lang="en-US" altLang="en-US"/>
              <a:pPr>
                <a:defRPr/>
              </a:pPr>
              <a:t>5/15/2025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3AB80-D42D-4262-8BC7-94B769AB759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508875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48ABC-322A-4693-9EF3-C586D7E18C35}" type="datetime1">
              <a:rPr lang="en-US" altLang="en-US"/>
              <a:pPr>
                <a:defRPr/>
              </a:pPr>
              <a:t>5/15/2025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45E3D-FB5F-48C7-96D5-47AF8A0BD02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36194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A13C002-023C-9394-AAE3-8C0C259CD5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1CCAA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38EC6A-5CFA-1C2C-62EB-B379C2FAFD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sz="5000" u="sng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ABAA5-DEBB-21D3-2AB4-58DBE2A56D3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278933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E20E1AD-E1DE-6E67-E4E5-71965C01E4D9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38199" y="4623120"/>
            <a:ext cx="8950779" cy="154985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8272A0-78A0-0496-9310-B6FCA662B577}"/>
              </a:ext>
            </a:extLst>
          </p:cNvPr>
          <p:cNvSpPr txBox="1"/>
          <p:nvPr userDrawn="1"/>
        </p:nvSpPr>
        <p:spPr>
          <a:xfrm>
            <a:off x="838200" y="6262042"/>
            <a:ext cx="9040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pc="400" baseline="0" dirty="0">
                <a:solidFill>
                  <a:srgbClr val="11422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THE SOCIETY OF NEUROLOGICAL SURGEONS</a:t>
            </a:r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155C1C3B-30C9-0AA5-A550-F5808ACED0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868" y="4865913"/>
            <a:ext cx="1878673" cy="187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588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A13C002-023C-9394-AAE3-8C0C259CD5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1CCAA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38EC6A-5CFA-1C2C-62EB-B379C2FAFD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sz="5000" u="sng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ABAA5-DEBB-21D3-2AB4-58DBE2A56D3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94067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8272A0-78A0-0496-9310-B6FCA662B577}"/>
              </a:ext>
            </a:extLst>
          </p:cNvPr>
          <p:cNvSpPr txBox="1"/>
          <p:nvPr userDrawn="1"/>
        </p:nvSpPr>
        <p:spPr>
          <a:xfrm>
            <a:off x="1737740" y="6106399"/>
            <a:ext cx="97330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pc="460" baseline="0" dirty="0">
                <a:solidFill>
                  <a:srgbClr val="11422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THE SOCIETY OF NEUROLOGICAL SURGEONS</a:t>
            </a:r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155C1C3B-30C9-0AA5-A550-F5808ACED0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5994682"/>
            <a:ext cx="795558" cy="74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549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8EC6A-5CFA-1C2C-62EB-B379C2FAFD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sz="5000" u="sng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ABAA5-DEBB-21D3-2AB4-58DBE2A56D3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278933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E20E1AD-E1DE-6E67-E4E5-71965C01E4D9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38199" y="4623120"/>
            <a:ext cx="8950779" cy="154985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8272A0-78A0-0496-9310-B6FCA662B577}"/>
              </a:ext>
            </a:extLst>
          </p:cNvPr>
          <p:cNvSpPr txBox="1"/>
          <p:nvPr userDrawn="1"/>
        </p:nvSpPr>
        <p:spPr>
          <a:xfrm>
            <a:off x="838200" y="6262042"/>
            <a:ext cx="9040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pc="400" baseline="0" dirty="0">
                <a:solidFill>
                  <a:srgbClr val="11422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THE SOCIETY OF NEUROLOGICAL SURGEONS</a:t>
            </a:r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155C1C3B-30C9-0AA5-A550-F5808ACED0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868" y="4865913"/>
            <a:ext cx="1878673" cy="187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454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8EC6A-5CFA-1C2C-62EB-B379C2FAFD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sz="5000" u="sng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ABAA5-DEBB-21D3-2AB4-58DBE2A56D3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94067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8272A0-78A0-0496-9310-B6FCA662B577}"/>
              </a:ext>
            </a:extLst>
          </p:cNvPr>
          <p:cNvSpPr txBox="1"/>
          <p:nvPr userDrawn="1"/>
        </p:nvSpPr>
        <p:spPr>
          <a:xfrm>
            <a:off x="1737740" y="6106399"/>
            <a:ext cx="97330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pc="460" baseline="0" dirty="0">
                <a:solidFill>
                  <a:srgbClr val="11422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THE SOCIETY OF NEUROLOGICAL SURGEONS</a:t>
            </a:r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155C1C3B-30C9-0AA5-A550-F5808ACED0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5994682"/>
            <a:ext cx="795558" cy="74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837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2177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988D8-E828-292D-BFBD-311EDDE8C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E6CF4-8FE0-E89C-2D79-863F272A45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C52C37-7240-35C7-98A5-260C9D114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BC7BA-7403-47F1-B5DE-6E925DF70D42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C9ED3E-4764-D987-AD80-14291C6FE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CD9D5C-5A86-1196-0578-85251FA0B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39989-7F30-42E7-978F-68AB918F9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254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EF9D9-6F09-7C2A-3D4A-EDC05EA9A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D8360-32A4-DCD3-946B-7EF04FC4B1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857122-272C-91FD-2568-D203A121B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87F73E-1409-FBB7-5584-E981405C8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BC7BA-7403-47F1-B5DE-6E925DF70D42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68065E-A97F-321F-01DA-D8D6254E3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BFE10E-1A58-C765-E349-9A366B1F8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39989-7F30-42E7-978F-68AB918F9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06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5A7426-2BC8-12ED-B59A-AC89C765D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0CBA61-D8EA-4387-3714-1FF7DEDAE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86CA6B-A8DC-1AF9-431A-11CC0A9B27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BC7BA-7403-47F1-B5DE-6E925DF70D42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60592A-618E-4143-8E5A-DE700C6F5F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63909-555D-3D0D-C671-AB1E1DF774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39989-7F30-42E7-978F-68AB918F9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437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3" r:id="rId4"/>
    <p:sldLayoutId id="2147483662" r:id="rId5"/>
    <p:sldLayoutId id="2147483664" r:id="rId6"/>
    <p:sldLayoutId id="2147483661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0BC9BF28-0829-4723-9F7E-F265FD095FF0}" type="datetime1">
              <a:rPr lang="en-US" altLang="en-US"/>
              <a:pPr>
                <a:defRPr/>
              </a:pPr>
              <a:t>5/15/2025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EC5C2B67-853B-4F22-A88F-42D9C7590BA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00237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19ABE-16B4-2F88-662F-BCDC516A7A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29764"/>
            <a:ext cx="9144000" cy="1034618"/>
          </a:xfrm>
        </p:spPr>
        <p:txBody>
          <a:bodyPr>
            <a:normAutofit/>
          </a:bodyPr>
          <a:lstStyle/>
          <a:p>
            <a:r>
              <a:rPr lang="en-US" sz="5400" dirty="0"/>
              <a:t>Welcome!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DFE929-EF92-7758-E41A-FD40570E77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36542"/>
            <a:ext cx="9144000" cy="1838686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Nathan R. Selden, PhD, MD</a:t>
            </a:r>
          </a:p>
          <a:p>
            <a:r>
              <a:rPr lang="en-US" dirty="0"/>
              <a:t>Dean, School of Medicine</a:t>
            </a:r>
          </a:p>
          <a:p>
            <a:r>
              <a:rPr lang="en-US" dirty="0"/>
              <a:t>Executive Vice President</a:t>
            </a:r>
          </a:p>
          <a:p>
            <a:r>
              <a:rPr lang="en-US" dirty="0"/>
              <a:t>Campagna Chair in Pediatric Neurological Surgery</a:t>
            </a:r>
          </a:p>
          <a:p>
            <a:r>
              <a:rPr lang="en-US" dirty="0"/>
              <a:t>Oregon Health &amp; Science University</a:t>
            </a:r>
          </a:p>
        </p:txBody>
      </p:sp>
    </p:spTree>
    <p:extLst>
      <p:ext uri="{BB962C8B-B14F-4D97-AF65-F5344CB8AC3E}">
        <p14:creationId xmlns:p14="http://schemas.microsoft.com/office/powerpoint/2010/main" val="2524418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77621A-95C7-256A-0D83-01754DE11C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9D311-4B43-690A-3133-81CC96583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7960" y="2448401"/>
            <a:ext cx="5105400" cy="1325563"/>
          </a:xfrm>
        </p:spPr>
        <p:txBody>
          <a:bodyPr>
            <a:normAutofit fontScale="90000"/>
          </a:bodyPr>
          <a:lstStyle/>
          <a:p>
            <a:r>
              <a:rPr lang="en-US" b="1" u="none" dirty="0"/>
              <a:t>Length of Service Awards</a:t>
            </a:r>
          </a:p>
        </p:txBody>
      </p:sp>
      <p:pic>
        <p:nvPicPr>
          <p:cNvPr id="5" name="Picture 4" descr="A badge with a coin on it&#10;&#10;AI-generated content may be incorrect.">
            <a:extLst>
              <a:ext uri="{FF2B5EF4-FFF2-40B4-BE49-F238E27FC236}">
                <a16:creationId xmlns:a16="http://schemas.microsoft.com/office/drawing/2014/main" id="{4FBEA8AF-6AD2-B1B9-17F7-0F7CABF715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99845" y="1055688"/>
            <a:ext cx="5481320" cy="411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408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2E27E-A5B0-6FF4-B37D-DCB59F67F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none" dirty="0"/>
              <a:t>One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95ED6-8E4E-E49D-3C29-3B64E2A4C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Our work together is intertwined</a:t>
            </a:r>
          </a:p>
          <a:p>
            <a:r>
              <a:rPr lang="en-US" sz="3200" dirty="0"/>
              <a:t>Our organizations are tightly linked by people and by mission</a:t>
            </a:r>
          </a:p>
          <a:p>
            <a:r>
              <a:rPr lang="en-US" sz="3200" dirty="0"/>
              <a:t>We share one set of values and goals</a:t>
            </a:r>
          </a:p>
          <a:p>
            <a:endParaRPr lang="en-US" sz="3200" dirty="0"/>
          </a:p>
          <a:p>
            <a:pPr algn="ctr"/>
            <a:r>
              <a:rPr lang="en-US" sz="3200" i="1" dirty="0"/>
              <a:t>To improve the outcomes of neurosurgical training</a:t>
            </a:r>
          </a:p>
          <a:p>
            <a:pPr algn="ctr"/>
            <a:r>
              <a:rPr lang="en-US" sz="3200" i="1" dirty="0"/>
              <a:t>and, thus, to enhance human health</a:t>
            </a:r>
          </a:p>
        </p:txBody>
      </p:sp>
    </p:spTree>
    <p:extLst>
      <p:ext uri="{BB962C8B-B14F-4D97-AF65-F5344CB8AC3E}">
        <p14:creationId xmlns:p14="http://schemas.microsoft.com/office/powerpoint/2010/main" val="3009614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5B65D-246E-5DF8-0EE2-42B9665A2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none" dirty="0"/>
              <a:t>ARANS and the SNS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D54C0-8C9A-5096-5B50-5E97A0093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4185"/>
            <a:ext cx="10515600" cy="3546475"/>
          </a:xfrm>
        </p:spPr>
        <p:txBody>
          <a:bodyPr>
            <a:normAutofit/>
          </a:bodyPr>
          <a:lstStyle/>
          <a:p>
            <a:r>
              <a:rPr lang="en-US" sz="3200" dirty="0"/>
              <a:t>2008</a:t>
            </a:r>
          </a:p>
          <a:p>
            <a:pPr lvl="1"/>
            <a:r>
              <a:rPr lang="en-US" sz="2800" dirty="0"/>
              <a:t>Kathy Guzman &amp; Lois </a:t>
            </a:r>
            <a:r>
              <a:rPr lang="en-US" sz="2800" dirty="0" err="1"/>
              <a:t>Hengenius</a:t>
            </a:r>
            <a:r>
              <a:rPr lang="en-US" sz="2800" dirty="0"/>
              <a:t> propose society at ACMGE PC  meeting</a:t>
            </a:r>
          </a:p>
          <a:p>
            <a:r>
              <a:rPr lang="en-US" sz="3200" dirty="0"/>
              <a:t>2009</a:t>
            </a:r>
          </a:p>
          <a:p>
            <a:pPr lvl="1"/>
            <a:r>
              <a:rPr lang="en-US" sz="2800" dirty="0"/>
              <a:t>First meeting in Salt Lake City, paired with SNS Annual meeting</a:t>
            </a:r>
          </a:p>
          <a:p>
            <a:r>
              <a:rPr lang="en-US" sz="3200" dirty="0"/>
              <a:t>2019</a:t>
            </a:r>
          </a:p>
          <a:p>
            <a:pPr lvl="1"/>
            <a:r>
              <a:rPr lang="en-US" sz="2800" dirty="0"/>
              <a:t>ARANS established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472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9A615-20DD-18B6-3063-CD7D8E0AD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none" dirty="0"/>
              <a:t>Shared Traditions and Culture</a:t>
            </a:r>
          </a:p>
        </p:txBody>
      </p:sp>
      <p:pic>
        <p:nvPicPr>
          <p:cNvPr id="5" name="Picture 4" descr="A person holding a box with a person in a room&#10;&#10;AI-generated content may be incorrect.">
            <a:extLst>
              <a:ext uri="{FF2B5EF4-FFF2-40B4-BE49-F238E27FC236}">
                <a16:creationId xmlns:a16="http://schemas.microsoft.com/office/drawing/2014/main" id="{DD64AE36-4995-D0A5-49E7-E9F84C03D9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81166" y="2111375"/>
            <a:ext cx="4343398" cy="3257549"/>
          </a:xfrm>
          <a:prstGeom prst="rect">
            <a:avLst/>
          </a:prstGeom>
        </p:spPr>
      </p:pic>
      <p:pic>
        <p:nvPicPr>
          <p:cNvPr id="7" name="Picture 6" descr="A group of people sitting at a table&#10;&#10;AI-generated content may be incorrect.">
            <a:extLst>
              <a:ext uri="{FF2B5EF4-FFF2-40B4-BE49-F238E27FC236}">
                <a16:creationId xmlns:a16="http://schemas.microsoft.com/office/drawing/2014/main" id="{755FF37C-2E12-0A21-E558-AF2FC1DBFD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67437" y="2111375"/>
            <a:ext cx="434340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846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CA086-68A1-D9C7-CCB6-37A4A7060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172200" cy="1325563"/>
          </a:xfrm>
        </p:spPr>
        <p:txBody>
          <a:bodyPr/>
          <a:lstStyle/>
          <a:p>
            <a:r>
              <a:rPr lang="en-US" u="none"/>
              <a:t>ARANS &amp; SNS</a:t>
            </a:r>
            <a:endParaRPr lang="en-US" u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9A44C-309F-B65F-CFC1-D2793F7B2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657" y="1715862"/>
            <a:ext cx="5497285" cy="3940676"/>
          </a:xfrm>
        </p:spPr>
        <p:txBody>
          <a:bodyPr/>
          <a:lstStyle/>
          <a:p>
            <a:r>
              <a:rPr lang="en-US" dirty="0"/>
              <a:t>Emphasis on Professional Development and Interprofessional Learning</a:t>
            </a:r>
          </a:p>
          <a:p>
            <a:pPr lvl="1"/>
            <a:r>
              <a:rPr lang="en-US" dirty="0"/>
              <a:t>2011 meeting: Saturday afternoon professional development and skills learning</a:t>
            </a:r>
          </a:p>
          <a:p>
            <a:pPr lvl="1"/>
            <a:r>
              <a:rPr lang="en-US" dirty="0"/>
              <a:t>2012 meeting: Saturday morning for just-in-time residency program topics</a:t>
            </a:r>
          </a:p>
          <a:p>
            <a:pPr lvl="1"/>
            <a:r>
              <a:rPr lang="en-US" dirty="0"/>
              <a:t>2012 meeting: ARANS joins SNS Saturdays!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C1049AC-38C3-6074-08CA-3E9EDAA3CD9C}"/>
              </a:ext>
            </a:extLst>
          </p:cNvPr>
          <p:cNvGrpSpPr/>
          <p:nvPr/>
        </p:nvGrpSpPr>
        <p:grpSpPr>
          <a:xfrm>
            <a:off x="7652657" y="239485"/>
            <a:ext cx="4126541" cy="5911719"/>
            <a:chOff x="7652657" y="239485"/>
            <a:chExt cx="4126541" cy="5911719"/>
          </a:xfrm>
        </p:grpSpPr>
        <p:pic>
          <p:nvPicPr>
            <p:cNvPr id="4" name="Picture 3" descr="A white paper with black text&#10;&#10;AI-generated content may be incorrect.">
              <a:extLst>
                <a:ext uri="{FF2B5EF4-FFF2-40B4-BE49-F238E27FC236}">
                  <a16:creationId xmlns:a16="http://schemas.microsoft.com/office/drawing/2014/main" id="{16C085F9-B7C3-5E31-C70E-175E6BD56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52657" y="239485"/>
              <a:ext cx="4126541" cy="5911719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EBCD769-7F79-9270-A7AE-E9FF22AEE679}"/>
                </a:ext>
              </a:extLst>
            </p:cNvPr>
            <p:cNvSpPr/>
            <p:nvPr/>
          </p:nvSpPr>
          <p:spPr>
            <a:xfrm>
              <a:off x="8240486" y="2797629"/>
              <a:ext cx="3113314" cy="163285"/>
            </a:xfrm>
            <a:prstGeom prst="rect">
              <a:avLst/>
            </a:prstGeom>
            <a:solidFill>
              <a:srgbClr val="FFFF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241F9A7-73F4-1D5C-FE23-20017356C7C9}"/>
                </a:ext>
              </a:extLst>
            </p:cNvPr>
            <p:cNvSpPr/>
            <p:nvPr/>
          </p:nvSpPr>
          <p:spPr>
            <a:xfrm>
              <a:off x="8392886" y="2950029"/>
              <a:ext cx="500743" cy="174170"/>
            </a:xfrm>
            <a:prstGeom prst="rect">
              <a:avLst/>
            </a:prstGeom>
            <a:solidFill>
              <a:srgbClr val="FFFF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7B10223-6CF0-B20F-5DE2-FDD045A90100}"/>
                </a:ext>
              </a:extLst>
            </p:cNvPr>
            <p:cNvSpPr/>
            <p:nvPr/>
          </p:nvSpPr>
          <p:spPr>
            <a:xfrm>
              <a:off x="8392886" y="3510642"/>
              <a:ext cx="2579914" cy="163285"/>
            </a:xfrm>
            <a:prstGeom prst="rect">
              <a:avLst/>
            </a:prstGeom>
            <a:solidFill>
              <a:srgbClr val="FFFF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608A562-6501-6145-DB70-8A98F1A5D4FA}"/>
                </a:ext>
              </a:extLst>
            </p:cNvPr>
            <p:cNvSpPr/>
            <p:nvPr/>
          </p:nvSpPr>
          <p:spPr>
            <a:xfrm>
              <a:off x="10591800" y="3347357"/>
              <a:ext cx="870857" cy="163285"/>
            </a:xfrm>
            <a:prstGeom prst="rect">
              <a:avLst/>
            </a:prstGeom>
            <a:solidFill>
              <a:srgbClr val="FFFF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02549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1689" y="2254251"/>
            <a:ext cx="8048625" cy="1128713"/>
          </a:xfrm>
          <a:effectLst>
            <a:outerShdw blurRad="50800" dist="25401" dir="2700000" rotWithShape="0">
              <a:srgbClr val="000000">
                <a:alpha val="42998"/>
              </a:srgbClr>
            </a:outerShdw>
          </a:effectLst>
        </p:spPr>
        <p:txBody>
          <a:bodyPr anchor="t"/>
          <a:lstStyle/>
          <a:p>
            <a:pPr eaLnBrk="1" hangingPunct="1">
              <a:defRPr/>
            </a:pPr>
            <a:r>
              <a:rPr lang="en-US" altLang="en-US" sz="5400" b="1" dirty="0">
                <a:solidFill>
                  <a:srgbClr val="EBF1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SNS PA Award</a:t>
            </a:r>
            <a:br>
              <a:rPr lang="en-US" altLang="en-US" sz="5400" b="1" dirty="0">
                <a:solidFill>
                  <a:srgbClr val="EBF1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en-US" altLang="en-US" i="1" dirty="0">
                <a:solidFill>
                  <a:srgbClr val="EBF1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Proposal to SNS EC</a:t>
            </a:r>
            <a:endParaRPr lang="en-US" altLang="en-US" sz="5400" i="1" dirty="0">
              <a:solidFill>
                <a:srgbClr val="EBF1D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4214" y="4217988"/>
            <a:ext cx="8283575" cy="1382712"/>
          </a:xfrm>
          <a:effectLst>
            <a:outerShdw blurRad="50800" dist="25401" dir="2700000" rotWithShape="0">
              <a:srgbClr val="000000">
                <a:alpha val="42998"/>
              </a:srgbClr>
            </a:outerShdw>
          </a:effectLst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Nathan Selden, MD, PhD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December 3, 2022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25401" dir="2700000" rotWithShape="0">
              <a:srgbClr val="000000">
                <a:alpha val="42998"/>
              </a:srgbClr>
            </a:outerShdw>
          </a:effectLst>
        </p:spPr>
        <p:txBody>
          <a:bodyPr anchor="t"/>
          <a:lstStyle/>
          <a:p>
            <a:pPr algn="l" eaLnBrk="1" hangingPunct="1">
              <a:defRPr/>
            </a:pPr>
            <a:r>
              <a:rPr lang="en-US" sz="3600" b="1" i="1" dirty="0">
                <a:solidFill>
                  <a:srgbClr val="EBF1DE"/>
                </a:solidFill>
                <a:latin typeface="Arial" charset="0"/>
                <a:ea typeface="ＭＳ Ｐゴシック" charset="0"/>
                <a:cs typeface="Arial" charset="0"/>
              </a:rPr>
              <a:t>Background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981200" y="1686297"/>
            <a:ext cx="8229600" cy="4690441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The PD-PA dyad is very important to the success of each residency program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Shared participation in SNS Annual Meeting Saturday program is very important to the SNS mission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Strongly reaffirmed by M3 survey of PDs and PAs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676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25401" dir="2700000" rotWithShape="0">
              <a:srgbClr val="000000">
                <a:alpha val="42998"/>
              </a:srgbClr>
            </a:outerShdw>
          </a:effectLst>
        </p:spPr>
        <p:txBody>
          <a:bodyPr anchor="t"/>
          <a:lstStyle/>
          <a:p>
            <a:pPr algn="l" eaLnBrk="1" hangingPunct="1">
              <a:defRPr/>
            </a:pPr>
            <a:r>
              <a:rPr lang="en-US" sz="3600" b="1" i="1" dirty="0">
                <a:solidFill>
                  <a:srgbClr val="EBF1DE"/>
                </a:solidFill>
                <a:latin typeface="Arial" charset="0"/>
                <a:ea typeface="ＭＳ Ｐゴシック" charset="0"/>
                <a:cs typeface="Arial" charset="0"/>
              </a:rPr>
              <a:t>Proposal goals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981200" y="1686297"/>
            <a:ext cx="8229600" cy="4690441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Add an additional optimistic and uplifting moment to the SNS Annual Meeting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Celebrate the fantastic work of one of our PAs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Encourage exceptional work by all PAs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Further bind the SNS and ARANS together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249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25401" dir="2700000" rotWithShape="0">
              <a:srgbClr val="000000">
                <a:alpha val="42998"/>
              </a:srgbClr>
            </a:outerShdw>
          </a:effectLst>
        </p:spPr>
        <p:txBody>
          <a:bodyPr anchor="t"/>
          <a:lstStyle/>
          <a:p>
            <a:pPr algn="l" eaLnBrk="1" hangingPunct="1">
              <a:defRPr/>
            </a:pPr>
            <a:r>
              <a:rPr lang="en-US" sz="3600" b="1" i="1" dirty="0">
                <a:solidFill>
                  <a:srgbClr val="EBF1DE"/>
                </a:solidFill>
                <a:latin typeface="Arial" charset="0"/>
                <a:ea typeface="ＭＳ Ｐゴシック" charset="0"/>
                <a:cs typeface="Arial" charset="0"/>
              </a:rPr>
              <a:t>Definition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981200" y="2276603"/>
            <a:ext cx="8229600" cy="2584761"/>
          </a:xfrm>
        </p:spPr>
        <p:txBody>
          <a:bodyPr/>
          <a:lstStyle/>
          <a:p>
            <a:pPr marL="5715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“To recognize outstanding and creative residency program administration, collaboration with neurosurgical program faculty leadership, and compassionate mentorship of trainees”</a:t>
            </a:r>
          </a:p>
        </p:txBody>
      </p:sp>
    </p:spTree>
    <p:extLst>
      <p:ext uri="{BB962C8B-B14F-4D97-AF65-F5344CB8AC3E}">
        <p14:creationId xmlns:p14="http://schemas.microsoft.com/office/powerpoint/2010/main" val="1587523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7A55AC-2F18-44F1-6A6F-90625A07A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1FEC5-DF85-1B28-A9FA-5CFDDF5E7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none" dirty="0"/>
              <a:t>Inaugural Award</a:t>
            </a:r>
          </a:p>
        </p:txBody>
      </p:sp>
      <p:pic>
        <p:nvPicPr>
          <p:cNvPr id="4" name="Picture 3" descr="A group of people standing in front of microphones&#10;&#10;AI-generated content may be incorrect.">
            <a:extLst>
              <a:ext uri="{FF2B5EF4-FFF2-40B4-BE49-F238E27FC236}">
                <a16:creationId xmlns:a16="http://schemas.microsoft.com/office/drawing/2014/main" id="{5DDC4E1D-BF4C-FC32-9021-67231F24B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080" y="1660208"/>
            <a:ext cx="5577840" cy="41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874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2E2EDCEF477745BA086C81A047119E" ma:contentTypeVersion="20" ma:contentTypeDescription="Create a new document." ma:contentTypeScope="" ma:versionID="3153c347d7005949919c8b9bad73bad0">
  <xsd:schema xmlns:xsd="http://www.w3.org/2001/XMLSchema" xmlns:xs="http://www.w3.org/2001/XMLSchema" xmlns:p="http://schemas.microsoft.com/office/2006/metadata/properties" xmlns:ns1="http://schemas.microsoft.com/sharepoint/v3" xmlns:ns2="bddfdb89-9315-446e-9849-924476c0fe19" xmlns:ns3="e5f4968b-0c32-4cb3-afd4-61844f99695c" targetNamespace="http://schemas.microsoft.com/office/2006/metadata/properties" ma:root="true" ma:fieldsID="dd8f7049c9a5a72107f12205fe3d6110" ns1:_="" ns2:_="" ns3:_="">
    <xsd:import namespace="http://schemas.microsoft.com/sharepoint/v3"/>
    <xsd:import namespace="bddfdb89-9315-446e-9849-924476c0fe19"/>
    <xsd:import namespace="e5f4968b-0c32-4cb3-afd4-61844f9969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dfdb89-9315-446e-9849-924476c0fe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5e2b2fc-0517-44cc-85bc-21d743cacc9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f4968b-0c32-4cb3-afd4-61844f99695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2514d3f-8dd5-460b-a1d6-c8dda80bc22d}" ma:internalName="TaxCatchAll" ma:showField="CatchAllData" ma:web="e5f4968b-0c32-4cb3-afd4-61844f9969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bddfdb89-9315-446e-9849-924476c0fe19">
      <Terms xmlns="http://schemas.microsoft.com/office/infopath/2007/PartnerControls"/>
    </lcf76f155ced4ddcb4097134ff3c332f>
    <TaxCatchAll xmlns="e5f4968b-0c32-4cb3-afd4-61844f99695c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914BCC5-C2BA-46D8-BFCC-E33990B1DC7D}"/>
</file>

<file path=customXml/itemProps2.xml><?xml version="1.0" encoding="utf-8"?>
<ds:datastoreItem xmlns:ds="http://schemas.openxmlformats.org/officeDocument/2006/customXml" ds:itemID="{17CF7207-3411-44CE-9245-FFC84E1F2EFF}"/>
</file>

<file path=customXml/itemProps3.xml><?xml version="1.0" encoding="utf-8"?>
<ds:datastoreItem xmlns:ds="http://schemas.openxmlformats.org/officeDocument/2006/customXml" ds:itemID="{BA94F580-451F-42AB-851B-4BAB5CD78502}"/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265</Words>
  <Application>Microsoft Office PowerPoint</Application>
  <PresentationFormat>Widescreen</PresentationFormat>
  <Paragraphs>42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Cambria</vt:lpstr>
      <vt:lpstr>Palatino</vt:lpstr>
      <vt:lpstr>Office Theme</vt:lpstr>
      <vt:lpstr>1_Office Theme</vt:lpstr>
      <vt:lpstr>Welcome!</vt:lpstr>
      <vt:lpstr>ARANS and the SNS</vt:lpstr>
      <vt:lpstr>Shared Traditions and Culture</vt:lpstr>
      <vt:lpstr>ARANS &amp; SNS</vt:lpstr>
      <vt:lpstr>SNS PA Award Proposal to SNS EC</vt:lpstr>
      <vt:lpstr>Background</vt:lpstr>
      <vt:lpstr>Proposal goals</vt:lpstr>
      <vt:lpstr>Definition</vt:lpstr>
      <vt:lpstr>Inaugural Award</vt:lpstr>
      <vt:lpstr>Length of Service Awards</vt:lpstr>
      <vt:lpstr>One Future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Allard</dc:creator>
  <cp:lastModifiedBy>Margaret Minea</cp:lastModifiedBy>
  <cp:revision>10</cp:revision>
  <dcterms:created xsi:type="dcterms:W3CDTF">2023-01-31T22:17:42Z</dcterms:created>
  <dcterms:modified xsi:type="dcterms:W3CDTF">2025-05-15T11:47:25Z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0x010100352E2EDCEF477745BA086C81A047119E</vt:lpwstr>
  </property>
</Properties>
</file>