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media/image29.JPG" ContentType="image/jpeg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4"/>
  </p:sldMasterIdLst>
  <p:sldIdLst>
    <p:sldId id="256" r:id="rId5"/>
    <p:sldId id="257" r:id="rId6"/>
    <p:sldId id="258" r:id="rId7"/>
    <p:sldId id="259" r:id="rId8"/>
    <p:sldId id="306" r:id="rId9"/>
    <p:sldId id="260" r:id="rId10"/>
    <p:sldId id="307" r:id="rId11"/>
    <p:sldId id="324" r:id="rId12"/>
    <p:sldId id="309" r:id="rId13"/>
    <p:sldId id="330" r:id="rId14"/>
    <p:sldId id="310" r:id="rId15"/>
    <p:sldId id="308" r:id="rId16"/>
    <p:sldId id="325" r:id="rId17"/>
    <p:sldId id="326" r:id="rId18"/>
    <p:sldId id="327" r:id="rId19"/>
    <p:sldId id="328" r:id="rId20"/>
    <p:sldId id="329" r:id="rId21"/>
    <p:sldId id="311" r:id="rId22"/>
    <p:sldId id="317" r:id="rId23"/>
    <p:sldId id="312" r:id="rId24"/>
    <p:sldId id="316" r:id="rId25"/>
    <p:sldId id="314" r:id="rId26"/>
    <p:sldId id="315" r:id="rId27"/>
    <p:sldId id="318" r:id="rId28"/>
    <p:sldId id="319" r:id="rId29"/>
    <p:sldId id="320" r:id="rId30"/>
    <p:sldId id="322" r:id="rId31"/>
    <p:sldId id="321" r:id="rId32"/>
    <p:sldId id="331" r:id="rId33"/>
    <p:sldId id="332" r:id="rId34"/>
    <p:sldId id="333" r:id="rId35"/>
    <p:sldId id="334" r:id="rId36"/>
    <p:sldId id="335" r:id="rId37"/>
    <p:sldId id="336" r:id="rId38"/>
    <p:sldId id="337" r:id="rId39"/>
    <p:sldId id="338" r:id="rId40"/>
    <p:sldId id="323" r:id="rId41"/>
    <p:sldId id="261" r:id="rId42"/>
    <p:sldId id="340" r:id="rId43"/>
    <p:sldId id="342" r:id="rId44"/>
    <p:sldId id="344" r:id="rId45"/>
    <p:sldId id="346" r:id="rId46"/>
  </p:sldIdLst>
  <p:sldSz cx="12192000" cy="6858000"/>
  <p:notesSz cx="12192000" cy="685800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1" d="100"/>
          <a:sy n="51" d="100"/>
        </p:scale>
        <p:origin x="1232" y="264"/>
      </p:cViewPr>
      <p:guideLst>
        <p:guide orient="horz" pos="288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viewProps" Target="viewProps.xml"/><Relationship Id="rId8" Type="http://schemas.openxmlformats.org/officeDocument/2006/relationships/slide" Target="slides/slide4.xml"/><Relationship Id="rId51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White, Sophie" userId="592d7993-2da9-48f2-92f9-82eb35f841c6" providerId="ADAL" clId="{61F40B30-2544-4FFD-915B-C612E6A53642}"/>
    <pc:docChg chg="modSld">
      <pc:chgData name="White, Sophie" userId="592d7993-2da9-48f2-92f9-82eb35f841c6" providerId="ADAL" clId="{61F40B30-2544-4FFD-915B-C612E6A53642}" dt="2025-05-19T19:45:30.219" v="5" actId="20577"/>
      <pc:docMkLst>
        <pc:docMk/>
      </pc:docMkLst>
      <pc:sldChg chg="modSp mod">
        <pc:chgData name="White, Sophie" userId="592d7993-2da9-48f2-92f9-82eb35f841c6" providerId="ADAL" clId="{61F40B30-2544-4FFD-915B-C612E6A53642}" dt="2025-05-19T19:45:30.219" v="5" actId="20577"/>
        <pc:sldMkLst>
          <pc:docMk/>
          <pc:sldMk cId="0" sldId="260"/>
        </pc:sldMkLst>
        <pc:spChg chg="mod">
          <ac:chgData name="White, Sophie" userId="592d7993-2da9-48f2-92f9-82eb35f841c6" providerId="ADAL" clId="{61F40B30-2544-4FFD-915B-C612E6A53642}" dt="2025-05-19T19:45:30.219" v="5" actId="20577"/>
          <ac:spMkLst>
            <pc:docMk/>
            <pc:sldMk cId="0" sldId="260"/>
            <ac:spMk id="8" creationId="{AC6D53FE-CB0A-EF93-8EFE-E8A3B942FAF1}"/>
          </ac:spMkLst>
        </pc:spChg>
      </pc:sldChg>
    </pc:docChg>
  </pc:docChgLst>
</pc:chgInfo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svg"/><Relationship Id="rId1" Type="http://schemas.openxmlformats.org/officeDocument/2006/relationships/image" Target="../media/image7.png"/><Relationship Id="rId4" Type="http://schemas.openxmlformats.org/officeDocument/2006/relationships/image" Target="../media/image10.sv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svg"/><Relationship Id="rId1" Type="http://schemas.openxmlformats.org/officeDocument/2006/relationships/image" Target="../media/image11.png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14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svg"/><Relationship Id="rId1" Type="http://schemas.openxmlformats.org/officeDocument/2006/relationships/image" Target="../media/image7.png"/><Relationship Id="rId4" Type="http://schemas.openxmlformats.org/officeDocument/2006/relationships/image" Target="../media/image10.sv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svg"/><Relationship Id="rId1" Type="http://schemas.openxmlformats.org/officeDocument/2006/relationships/image" Target="../media/image11.png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14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3">
  <dgm:title val=""/>
  <dgm:desc val=""/>
  <dgm:catLst>
    <dgm:cat type="accent3" pri="11300"/>
  </dgm:catLst>
  <dgm:styleLbl name="node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shade val="80000"/>
      </a:schemeClr>
      <a:schemeClr val="accent3">
        <a:tint val="7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/>
    <dgm:txEffectClrLst/>
  </dgm:styleLbl>
  <dgm:styleLbl name="ln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9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8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89CC316-CE87-466B-B2E9-51D9C3524868}" type="doc">
      <dgm:prSet loTypeId="urn:microsoft.com/office/officeart/2018/2/layout/IconLabelList" loCatId="icon" qsTypeId="urn:microsoft.com/office/officeart/2005/8/quickstyle/simple1" qsCatId="simple" csTypeId="urn:microsoft.com/office/officeart/2005/8/colors/accent3_3" csCatId="accent3" phldr="1"/>
      <dgm:spPr/>
      <dgm:t>
        <a:bodyPr/>
        <a:lstStyle/>
        <a:p>
          <a:endParaRPr lang="en-US"/>
        </a:p>
      </dgm:t>
    </dgm:pt>
    <dgm:pt modelId="{A9429127-7C21-427D-8B23-74E1CF9756D3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Total Revenue= $43,985</a:t>
          </a:r>
        </a:p>
      </dgm:t>
    </dgm:pt>
    <dgm:pt modelId="{751B3BA1-0C99-4537-AA48-FD2B9DF51ECB}" type="parTrans" cxnId="{C56EA23E-BE57-42DF-BE9D-8B5B36B6DE42}">
      <dgm:prSet/>
      <dgm:spPr/>
      <dgm:t>
        <a:bodyPr/>
        <a:lstStyle/>
        <a:p>
          <a:endParaRPr lang="en-US"/>
        </a:p>
      </dgm:t>
    </dgm:pt>
    <dgm:pt modelId="{50A7F6C2-877B-4447-9E3E-7EC39EF25A69}" type="sibTrans" cxnId="{C56EA23E-BE57-42DF-BE9D-8B5B36B6DE42}">
      <dgm:prSet/>
      <dgm:spPr/>
      <dgm:t>
        <a:bodyPr/>
        <a:lstStyle/>
        <a:p>
          <a:endParaRPr lang="en-US"/>
        </a:p>
      </dgm:t>
    </dgm:pt>
    <dgm:pt modelId="{DB09671B-109E-410A-8B8E-643AEA3ADDAB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74 meeting attendees</a:t>
          </a:r>
        </a:p>
      </dgm:t>
    </dgm:pt>
    <dgm:pt modelId="{8D4DF897-AA51-4E8C-867A-E26D96FCD594}" type="parTrans" cxnId="{458BE451-13C3-4675-92B9-2A7F34C6455D}">
      <dgm:prSet/>
      <dgm:spPr/>
      <dgm:t>
        <a:bodyPr/>
        <a:lstStyle/>
        <a:p>
          <a:endParaRPr lang="en-US"/>
        </a:p>
      </dgm:t>
    </dgm:pt>
    <dgm:pt modelId="{90B92378-F5AF-45E7-9F2B-AC613662803C}" type="sibTrans" cxnId="{458BE451-13C3-4675-92B9-2A7F34C6455D}">
      <dgm:prSet/>
      <dgm:spPr/>
      <dgm:t>
        <a:bodyPr/>
        <a:lstStyle/>
        <a:p>
          <a:endParaRPr lang="en-US"/>
        </a:p>
      </dgm:t>
    </dgm:pt>
    <dgm:pt modelId="{CE3A6187-EA6E-429F-B278-C054DF4DF823}" type="pres">
      <dgm:prSet presAssocID="{089CC316-CE87-466B-B2E9-51D9C3524868}" presName="root" presStyleCnt="0">
        <dgm:presLayoutVars>
          <dgm:dir/>
          <dgm:resizeHandles val="exact"/>
        </dgm:presLayoutVars>
      </dgm:prSet>
      <dgm:spPr/>
    </dgm:pt>
    <dgm:pt modelId="{F42D8C60-F0D1-4431-87C5-3C07125AFF94}" type="pres">
      <dgm:prSet presAssocID="{A9429127-7C21-427D-8B23-74E1CF9756D3}" presName="compNode" presStyleCnt="0"/>
      <dgm:spPr/>
    </dgm:pt>
    <dgm:pt modelId="{63D4A7F4-A312-4409-A20D-DAFDD6C7F170}" type="pres">
      <dgm:prSet presAssocID="{A9429127-7C21-427D-8B23-74E1CF9756D3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Money"/>
        </a:ext>
      </dgm:extLst>
    </dgm:pt>
    <dgm:pt modelId="{C17530BA-CEA0-482C-991F-C765EC2746B5}" type="pres">
      <dgm:prSet presAssocID="{A9429127-7C21-427D-8B23-74E1CF9756D3}" presName="spaceRect" presStyleCnt="0"/>
      <dgm:spPr/>
    </dgm:pt>
    <dgm:pt modelId="{4BF9E094-C8AB-4269-8CFB-3943DD39941D}" type="pres">
      <dgm:prSet presAssocID="{A9429127-7C21-427D-8B23-74E1CF9756D3}" presName="textRect" presStyleLbl="revTx" presStyleIdx="0" presStyleCnt="2">
        <dgm:presLayoutVars>
          <dgm:chMax val="1"/>
          <dgm:chPref val="1"/>
        </dgm:presLayoutVars>
      </dgm:prSet>
      <dgm:spPr/>
    </dgm:pt>
    <dgm:pt modelId="{A9310984-8C53-4868-B17F-A53DE69CC521}" type="pres">
      <dgm:prSet presAssocID="{50A7F6C2-877B-4447-9E3E-7EC39EF25A69}" presName="sibTrans" presStyleCnt="0"/>
      <dgm:spPr/>
    </dgm:pt>
    <dgm:pt modelId="{29E48483-B4FD-4EB6-B8B2-EED3E3067896}" type="pres">
      <dgm:prSet presAssocID="{DB09671B-109E-410A-8B8E-643AEA3ADDAB}" presName="compNode" presStyleCnt="0"/>
      <dgm:spPr/>
    </dgm:pt>
    <dgm:pt modelId="{49BD6FC2-5F89-4F3C-8E1C-5A4532A16111}" type="pres">
      <dgm:prSet presAssocID="{DB09671B-109E-410A-8B8E-643AEA3ADDAB}" presName="iconRect" presStyleLbl="node1" presStyleIdx="1" presStyleCnt="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Group"/>
        </a:ext>
      </dgm:extLst>
    </dgm:pt>
    <dgm:pt modelId="{98ED7B4A-1FFF-45BA-A78B-486B4F98BCEB}" type="pres">
      <dgm:prSet presAssocID="{DB09671B-109E-410A-8B8E-643AEA3ADDAB}" presName="spaceRect" presStyleCnt="0"/>
      <dgm:spPr/>
    </dgm:pt>
    <dgm:pt modelId="{469ED3D1-17F2-47E4-9D8F-AC607FB28004}" type="pres">
      <dgm:prSet presAssocID="{DB09671B-109E-410A-8B8E-643AEA3ADDAB}" presName="textRect" presStyleLbl="revTx" presStyleIdx="1" presStyleCnt="2">
        <dgm:presLayoutVars>
          <dgm:chMax val="1"/>
          <dgm:chPref val="1"/>
        </dgm:presLayoutVars>
      </dgm:prSet>
      <dgm:spPr/>
    </dgm:pt>
  </dgm:ptLst>
  <dgm:cxnLst>
    <dgm:cxn modelId="{22675C14-45F4-4001-8DF4-32B7345D3959}" type="presOf" srcId="{DB09671B-109E-410A-8B8E-643AEA3ADDAB}" destId="{469ED3D1-17F2-47E4-9D8F-AC607FB28004}" srcOrd="0" destOrd="0" presId="urn:microsoft.com/office/officeart/2018/2/layout/IconLabelList"/>
    <dgm:cxn modelId="{C56EA23E-BE57-42DF-BE9D-8B5B36B6DE42}" srcId="{089CC316-CE87-466B-B2E9-51D9C3524868}" destId="{A9429127-7C21-427D-8B23-74E1CF9756D3}" srcOrd="0" destOrd="0" parTransId="{751B3BA1-0C99-4537-AA48-FD2B9DF51ECB}" sibTransId="{50A7F6C2-877B-4447-9E3E-7EC39EF25A69}"/>
    <dgm:cxn modelId="{F229C041-9BA6-42BD-874E-6C4A8492BD8F}" type="presOf" srcId="{089CC316-CE87-466B-B2E9-51D9C3524868}" destId="{CE3A6187-EA6E-429F-B278-C054DF4DF823}" srcOrd="0" destOrd="0" presId="urn:microsoft.com/office/officeart/2018/2/layout/IconLabelList"/>
    <dgm:cxn modelId="{F021DB41-9371-45EF-9606-79A423388108}" type="presOf" srcId="{A9429127-7C21-427D-8B23-74E1CF9756D3}" destId="{4BF9E094-C8AB-4269-8CFB-3943DD39941D}" srcOrd="0" destOrd="0" presId="urn:microsoft.com/office/officeart/2018/2/layout/IconLabelList"/>
    <dgm:cxn modelId="{458BE451-13C3-4675-92B9-2A7F34C6455D}" srcId="{089CC316-CE87-466B-B2E9-51D9C3524868}" destId="{DB09671B-109E-410A-8B8E-643AEA3ADDAB}" srcOrd="1" destOrd="0" parTransId="{8D4DF897-AA51-4E8C-867A-E26D96FCD594}" sibTransId="{90B92378-F5AF-45E7-9F2B-AC613662803C}"/>
    <dgm:cxn modelId="{6FFDCFF6-A0A4-4296-B2BB-AEE66F11BC6B}" type="presParOf" srcId="{CE3A6187-EA6E-429F-B278-C054DF4DF823}" destId="{F42D8C60-F0D1-4431-87C5-3C07125AFF94}" srcOrd="0" destOrd="0" presId="urn:microsoft.com/office/officeart/2018/2/layout/IconLabelList"/>
    <dgm:cxn modelId="{3EB2506B-1DE3-4ED6-AD96-22DD4D5FF8E2}" type="presParOf" srcId="{F42D8C60-F0D1-4431-87C5-3C07125AFF94}" destId="{63D4A7F4-A312-4409-A20D-DAFDD6C7F170}" srcOrd="0" destOrd="0" presId="urn:microsoft.com/office/officeart/2018/2/layout/IconLabelList"/>
    <dgm:cxn modelId="{DAE8F23F-7F50-4F1C-90F6-78D50318472F}" type="presParOf" srcId="{F42D8C60-F0D1-4431-87C5-3C07125AFF94}" destId="{C17530BA-CEA0-482C-991F-C765EC2746B5}" srcOrd="1" destOrd="0" presId="urn:microsoft.com/office/officeart/2018/2/layout/IconLabelList"/>
    <dgm:cxn modelId="{EFCDB84B-C58F-4249-A387-B9EBC65B3152}" type="presParOf" srcId="{F42D8C60-F0D1-4431-87C5-3C07125AFF94}" destId="{4BF9E094-C8AB-4269-8CFB-3943DD39941D}" srcOrd="2" destOrd="0" presId="urn:microsoft.com/office/officeart/2018/2/layout/IconLabelList"/>
    <dgm:cxn modelId="{C2130694-4F05-42EB-A0B7-3D0EE880A09C}" type="presParOf" srcId="{CE3A6187-EA6E-429F-B278-C054DF4DF823}" destId="{A9310984-8C53-4868-B17F-A53DE69CC521}" srcOrd="1" destOrd="0" presId="urn:microsoft.com/office/officeart/2018/2/layout/IconLabelList"/>
    <dgm:cxn modelId="{57002BFC-28A3-4912-A1BE-5284CA17D29D}" type="presParOf" srcId="{CE3A6187-EA6E-429F-B278-C054DF4DF823}" destId="{29E48483-B4FD-4EB6-B8B2-EED3E3067896}" srcOrd="2" destOrd="0" presId="urn:microsoft.com/office/officeart/2018/2/layout/IconLabelList"/>
    <dgm:cxn modelId="{B5ADFA13-58F2-4B1F-85FF-8637316932CD}" type="presParOf" srcId="{29E48483-B4FD-4EB6-B8B2-EED3E3067896}" destId="{49BD6FC2-5F89-4F3C-8E1C-5A4532A16111}" srcOrd="0" destOrd="0" presId="urn:microsoft.com/office/officeart/2018/2/layout/IconLabelList"/>
    <dgm:cxn modelId="{7D1B75F2-750D-4027-9BAF-8CDCEDCD8FCF}" type="presParOf" srcId="{29E48483-B4FD-4EB6-B8B2-EED3E3067896}" destId="{98ED7B4A-1FFF-45BA-A78B-486B4F98BCEB}" srcOrd="1" destOrd="0" presId="urn:microsoft.com/office/officeart/2018/2/layout/IconLabelList"/>
    <dgm:cxn modelId="{F992759E-9ACE-4D72-AB3F-2114BCD33159}" type="presParOf" srcId="{29E48483-B4FD-4EB6-B8B2-EED3E3067896}" destId="{469ED3D1-17F2-47E4-9D8F-AC607FB28004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282F8F7-D546-4BAE-9FAE-85F0BDF37880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6_2" csCatId="accent6" phldr="1"/>
      <dgm:spPr/>
      <dgm:t>
        <a:bodyPr/>
        <a:lstStyle/>
        <a:p>
          <a:endParaRPr lang="en-US"/>
        </a:p>
      </dgm:t>
    </dgm:pt>
    <dgm:pt modelId="{83739BB1-EAD9-419B-97FD-407FCCC0841C}">
      <dgm:prSet/>
      <dgm:spPr>
        <a:xfrm>
          <a:off x="1435590" y="531"/>
          <a:ext cx="9080009" cy="1242935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pPr>
            <a:lnSpc>
              <a:spcPct val="100000"/>
            </a:lnSpc>
            <a:buNone/>
          </a:pPr>
          <a:r>
            <a:rPr lang="en-US" b="1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ptos" panose="02110004020202020204"/>
              <a:ea typeface="+mn-ea"/>
              <a:cs typeface="+mn-cs"/>
            </a:rPr>
            <a:t>Financial Transparency</a:t>
          </a:r>
          <a:r>
            <a:rPr lang="en-US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ptos" panose="02110004020202020204"/>
              <a:ea typeface="+mn-ea"/>
              <a:cs typeface="+mn-cs"/>
            </a:rPr>
            <a:t>: Increasing alignment with the SNS EC to improve clarity in accounting and budgeting.</a:t>
          </a:r>
        </a:p>
      </dgm:t>
    </dgm:pt>
    <dgm:pt modelId="{A664C51A-4527-46A8-A12F-9D152EB197A1}" type="parTrans" cxnId="{0BE9829A-0D62-4BF1-941C-3500B231B033}">
      <dgm:prSet/>
      <dgm:spPr/>
      <dgm:t>
        <a:bodyPr/>
        <a:lstStyle/>
        <a:p>
          <a:endParaRPr lang="en-US"/>
        </a:p>
      </dgm:t>
    </dgm:pt>
    <dgm:pt modelId="{0F32B286-8C98-450F-965B-E654C4F4339C}" type="sibTrans" cxnId="{0BE9829A-0D62-4BF1-941C-3500B231B033}">
      <dgm:prSet/>
      <dgm:spPr/>
      <dgm:t>
        <a:bodyPr/>
        <a:lstStyle/>
        <a:p>
          <a:endParaRPr lang="en-US"/>
        </a:p>
      </dgm:t>
    </dgm:pt>
    <dgm:pt modelId="{1DB86886-9F94-4525-A821-DC2B70A455F4}">
      <dgm:prSet/>
      <dgm:spPr>
        <a:xfrm>
          <a:off x="1435590" y="1554201"/>
          <a:ext cx="9080009" cy="1242935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pPr>
            <a:lnSpc>
              <a:spcPct val="100000"/>
            </a:lnSpc>
            <a:buNone/>
          </a:pPr>
          <a:r>
            <a:rPr lang="en-US" b="1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ptos" panose="02110004020202020204"/>
              <a:ea typeface="+mn-ea"/>
              <a:cs typeface="+mn-cs"/>
            </a:rPr>
            <a:t>Expense Awareness: </a:t>
          </a:r>
          <a:r>
            <a:rPr lang="en-US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ptos" panose="02110004020202020204"/>
              <a:ea typeface="+mn-ea"/>
              <a:cs typeface="+mn-cs"/>
            </a:rPr>
            <a:t>Monitoring rising costs for venues, service fees, and other meeting expenses.</a:t>
          </a:r>
        </a:p>
      </dgm:t>
    </dgm:pt>
    <dgm:pt modelId="{9F53ACCA-21DD-4343-90A8-90B472F5469C}" type="parTrans" cxnId="{5E3A55B3-2655-48CC-A2B4-8CCF51B432B0}">
      <dgm:prSet/>
      <dgm:spPr/>
      <dgm:t>
        <a:bodyPr/>
        <a:lstStyle/>
        <a:p>
          <a:endParaRPr lang="en-US"/>
        </a:p>
      </dgm:t>
    </dgm:pt>
    <dgm:pt modelId="{37ADF7B2-A550-4B60-8B5A-6FF25954715B}" type="sibTrans" cxnId="{5E3A55B3-2655-48CC-A2B4-8CCF51B432B0}">
      <dgm:prSet/>
      <dgm:spPr/>
      <dgm:t>
        <a:bodyPr/>
        <a:lstStyle/>
        <a:p>
          <a:endParaRPr lang="en-US"/>
        </a:p>
      </dgm:t>
    </dgm:pt>
    <dgm:pt modelId="{B0C4A5F3-7279-4929-9259-0B762705822D}">
      <dgm:prSet/>
      <dgm:spPr>
        <a:xfrm>
          <a:off x="1435590" y="3107870"/>
          <a:ext cx="9080009" cy="1242935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pPr>
            <a:lnSpc>
              <a:spcPct val="100000"/>
            </a:lnSpc>
            <a:buNone/>
          </a:pPr>
          <a:r>
            <a:rPr lang="en-US" b="1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ptos" panose="02110004020202020204"/>
              <a:ea typeface="+mn-ea"/>
              <a:cs typeface="+mn-cs"/>
            </a:rPr>
            <a:t>Sustainable Planning: </a:t>
          </a:r>
          <a:r>
            <a:rPr lang="en-US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ptos" panose="02110004020202020204"/>
              <a:ea typeface="+mn-ea"/>
              <a:cs typeface="+mn-cs"/>
            </a:rPr>
            <a:t>Identifying cost-saving opportunities to support long-term financial stability.</a:t>
          </a:r>
        </a:p>
      </dgm:t>
    </dgm:pt>
    <dgm:pt modelId="{CF676708-CB6D-4EA2-BB71-6C7E7E55D8DB}" type="parTrans" cxnId="{7934EA7C-D3E9-4DE0-BE61-F178ABAE7AB9}">
      <dgm:prSet/>
      <dgm:spPr/>
      <dgm:t>
        <a:bodyPr/>
        <a:lstStyle/>
        <a:p>
          <a:endParaRPr lang="en-US"/>
        </a:p>
      </dgm:t>
    </dgm:pt>
    <dgm:pt modelId="{9E66880B-FDEE-4D43-91A1-C7F1311933A6}" type="sibTrans" cxnId="{7934EA7C-D3E9-4DE0-BE61-F178ABAE7AB9}">
      <dgm:prSet/>
      <dgm:spPr/>
      <dgm:t>
        <a:bodyPr/>
        <a:lstStyle/>
        <a:p>
          <a:endParaRPr lang="en-US"/>
        </a:p>
      </dgm:t>
    </dgm:pt>
    <dgm:pt modelId="{502374FB-7381-4580-9B95-2A31E7DD06C4}" type="pres">
      <dgm:prSet presAssocID="{5282F8F7-D546-4BAE-9FAE-85F0BDF37880}" presName="root" presStyleCnt="0">
        <dgm:presLayoutVars>
          <dgm:dir/>
          <dgm:resizeHandles val="exact"/>
        </dgm:presLayoutVars>
      </dgm:prSet>
      <dgm:spPr/>
    </dgm:pt>
    <dgm:pt modelId="{B5D0CE7F-CF5D-404A-8560-C3F259E1F2E2}" type="pres">
      <dgm:prSet presAssocID="{83739BB1-EAD9-419B-97FD-407FCCC0841C}" presName="compNode" presStyleCnt="0"/>
      <dgm:spPr/>
    </dgm:pt>
    <dgm:pt modelId="{D6316824-D85F-48A6-955B-71241D4FDBD3}" type="pres">
      <dgm:prSet presAssocID="{83739BB1-EAD9-419B-97FD-407FCCC0841C}" presName="bgRect" presStyleLbl="bgShp" presStyleIdx="0" presStyleCnt="3"/>
      <dgm:spPr>
        <a:xfrm>
          <a:off x="0" y="531"/>
          <a:ext cx="10515600" cy="1242935"/>
        </a:xfrm>
        <a:prstGeom prst="roundRect">
          <a:avLst>
            <a:gd name="adj" fmla="val 10000"/>
          </a:avLst>
        </a:prstGeom>
        <a:solidFill>
          <a:srgbClr val="4EA72E">
            <a:tint val="40000"/>
            <a:hueOff val="0"/>
            <a:satOff val="0"/>
            <a:lumOff val="0"/>
            <a:alphaOff val="0"/>
          </a:srgbClr>
        </a:solidFill>
        <a:ln>
          <a:noFill/>
        </a:ln>
        <a:effectLst/>
      </dgm:spPr>
    </dgm:pt>
    <dgm:pt modelId="{55A89E4E-AD25-4742-87D8-7E7F1410B454}" type="pres">
      <dgm:prSet presAssocID="{83739BB1-EAD9-419B-97FD-407FCCC0841C}" presName="iconRect" presStyleLbl="node1" presStyleIdx="0" presStyleCnt="3"/>
      <dgm:spPr>
        <a:xfrm>
          <a:off x="375988" y="280191"/>
          <a:ext cx="683614" cy="683614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extLst>
        <a:ext uri="{E40237B7-FDA0-4F09-8148-C483321AD2D9}">
          <dgm14:cNvPr xmlns:dgm14="http://schemas.microsoft.com/office/drawing/2010/diagram" id="0" name="" descr="Money"/>
        </a:ext>
      </dgm:extLst>
    </dgm:pt>
    <dgm:pt modelId="{38F0DE87-3C23-4E14-99D2-5991C9053A4E}" type="pres">
      <dgm:prSet presAssocID="{83739BB1-EAD9-419B-97FD-407FCCC0841C}" presName="spaceRect" presStyleCnt="0"/>
      <dgm:spPr/>
    </dgm:pt>
    <dgm:pt modelId="{CAFDB45A-3876-417B-AA91-5CD1A3F23F6E}" type="pres">
      <dgm:prSet presAssocID="{83739BB1-EAD9-419B-97FD-407FCCC0841C}" presName="parTx" presStyleLbl="revTx" presStyleIdx="0" presStyleCnt="3">
        <dgm:presLayoutVars>
          <dgm:chMax val="0"/>
          <dgm:chPref val="0"/>
        </dgm:presLayoutVars>
      </dgm:prSet>
      <dgm:spPr/>
    </dgm:pt>
    <dgm:pt modelId="{9074A960-98ED-4D43-AFF5-9F59022360FA}" type="pres">
      <dgm:prSet presAssocID="{0F32B286-8C98-450F-965B-E654C4F4339C}" presName="sibTrans" presStyleCnt="0"/>
      <dgm:spPr/>
    </dgm:pt>
    <dgm:pt modelId="{2F588079-89F4-4D1B-AF2A-D518DFE8FF4B}" type="pres">
      <dgm:prSet presAssocID="{1DB86886-9F94-4525-A821-DC2B70A455F4}" presName="compNode" presStyleCnt="0"/>
      <dgm:spPr/>
    </dgm:pt>
    <dgm:pt modelId="{4FB819D1-1767-458A-B067-A778C5341238}" type="pres">
      <dgm:prSet presAssocID="{1DB86886-9F94-4525-A821-DC2B70A455F4}" presName="bgRect" presStyleLbl="bgShp" presStyleIdx="1" presStyleCnt="3"/>
      <dgm:spPr>
        <a:xfrm>
          <a:off x="0" y="1554201"/>
          <a:ext cx="10515600" cy="1242935"/>
        </a:xfrm>
        <a:prstGeom prst="roundRect">
          <a:avLst>
            <a:gd name="adj" fmla="val 10000"/>
          </a:avLst>
        </a:prstGeom>
        <a:solidFill>
          <a:srgbClr val="4EA72E">
            <a:tint val="40000"/>
            <a:hueOff val="0"/>
            <a:satOff val="0"/>
            <a:lumOff val="0"/>
            <a:alphaOff val="0"/>
          </a:srgbClr>
        </a:solidFill>
        <a:ln>
          <a:noFill/>
        </a:ln>
        <a:effectLst/>
      </dgm:spPr>
    </dgm:pt>
    <dgm:pt modelId="{030D4529-C529-4AF1-82FD-5FFEEC917BD0}" type="pres">
      <dgm:prSet presAssocID="{1DB86886-9F94-4525-A821-DC2B70A455F4}" presName="iconRect" presStyleLbl="node1" presStyleIdx="1" presStyleCnt="3"/>
      <dgm:spPr>
        <a:xfrm>
          <a:off x="375988" y="1833861"/>
          <a:ext cx="683614" cy="683614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extLst>
        <a:ext uri="{E40237B7-FDA0-4F09-8148-C483321AD2D9}">
          <dgm14:cNvPr xmlns:dgm14="http://schemas.microsoft.com/office/drawing/2010/diagram" id="0" name="" descr="Dollar"/>
        </a:ext>
      </dgm:extLst>
    </dgm:pt>
    <dgm:pt modelId="{7114FCC4-506D-43E4-89B4-4AE08AA602EE}" type="pres">
      <dgm:prSet presAssocID="{1DB86886-9F94-4525-A821-DC2B70A455F4}" presName="spaceRect" presStyleCnt="0"/>
      <dgm:spPr/>
    </dgm:pt>
    <dgm:pt modelId="{FE2587D4-1500-4701-905F-9906D420FC39}" type="pres">
      <dgm:prSet presAssocID="{1DB86886-9F94-4525-A821-DC2B70A455F4}" presName="parTx" presStyleLbl="revTx" presStyleIdx="1" presStyleCnt="3">
        <dgm:presLayoutVars>
          <dgm:chMax val="0"/>
          <dgm:chPref val="0"/>
        </dgm:presLayoutVars>
      </dgm:prSet>
      <dgm:spPr/>
    </dgm:pt>
    <dgm:pt modelId="{6576EA68-4291-44C8-92AA-D8924F09A2E6}" type="pres">
      <dgm:prSet presAssocID="{37ADF7B2-A550-4B60-8B5A-6FF25954715B}" presName="sibTrans" presStyleCnt="0"/>
      <dgm:spPr/>
    </dgm:pt>
    <dgm:pt modelId="{AA021097-6A9F-4AA5-91A6-0D70394F5C18}" type="pres">
      <dgm:prSet presAssocID="{B0C4A5F3-7279-4929-9259-0B762705822D}" presName="compNode" presStyleCnt="0"/>
      <dgm:spPr/>
    </dgm:pt>
    <dgm:pt modelId="{76AFA215-2639-47B3-BD6B-0B7B2764FD2A}" type="pres">
      <dgm:prSet presAssocID="{B0C4A5F3-7279-4929-9259-0B762705822D}" presName="bgRect" presStyleLbl="bgShp" presStyleIdx="2" presStyleCnt="3"/>
      <dgm:spPr>
        <a:xfrm>
          <a:off x="0" y="3107870"/>
          <a:ext cx="10515600" cy="1242935"/>
        </a:xfrm>
        <a:prstGeom prst="roundRect">
          <a:avLst>
            <a:gd name="adj" fmla="val 10000"/>
          </a:avLst>
        </a:prstGeom>
        <a:solidFill>
          <a:srgbClr val="4EA72E">
            <a:tint val="40000"/>
            <a:hueOff val="0"/>
            <a:satOff val="0"/>
            <a:lumOff val="0"/>
            <a:alphaOff val="0"/>
          </a:srgbClr>
        </a:solidFill>
        <a:ln>
          <a:noFill/>
        </a:ln>
        <a:effectLst/>
      </dgm:spPr>
    </dgm:pt>
    <dgm:pt modelId="{00456B32-B87D-4B99-9919-883480ABFD59}" type="pres">
      <dgm:prSet presAssocID="{B0C4A5F3-7279-4929-9259-0B762705822D}" presName="iconRect" presStyleLbl="node1" presStyleIdx="2" presStyleCnt="3"/>
      <dgm:spPr>
        <a:xfrm>
          <a:off x="375988" y="3387531"/>
          <a:ext cx="683614" cy="683614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905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extLst>
        <a:ext uri="{E40237B7-FDA0-4F09-8148-C483321AD2D9}">
          <dgm14:cNvPr xmlns:dgm14="http://schemas.microsoft.com/office/drawing/2010/diagram" id="0" name="" descr="Piggy Bank"/>
        </a:ext>
      </dgm:extLst>
    </dgm:pt>
    <dgm:pt modelId="{65632A66-BE00-40B1-8E8B-35574A5230DC}" type="pres">
      <dgm:prSet presAssocID="{B0C4A5F3-7279-4929-9259-0B762705822D}" presName="spaceRect" presStyleCnt="0"/>
      <dgm:spPr/>
    </dgm:pt>
    <dgm:pt modelId="{AD9DA729-82AA-479E-B234-CE1789566E55}" type="pres">
      <dgm:prSet presAssocID="{B0C4A5F3-7279-4929-9259-0B762705822D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886CD407-EAF2-4927-A71C-ACFD4258F942}" type="presOf" srcId="{5282F8F7-D546-4BAE-9FAE-85F0BDF37880}" destId="{502374FB-7381-4580-9B95-2A31E7DD06C4}" srcOrd="0" destOrd="0" presId="urn:microsoft.com/office/officeart/2018/2/layout/IconVerticalSolidList"/>
    <dgm:cxn modelId="{AC64A71A-184D-4FDF-B6D2-557722A56059}" type="presOf" srcId="{83739BB1-EAD9-419B-97FD-407FCCC0841C}" destId="{CAFDB45A-3876-417B-AA91-5CD1A3F23F6E}" srcOrd="0" destOrd="0" presId="urn:microsoft.com/office/officeart/2018/2/layout/IconVerticalSolidList"/>
    <dgm:cxn modelId="{7934EA7C-D3E9-4DE0-BE61-F178ABAE7AB9}" srcId="{5282F8F7-D546-4BAE-9FAE-85F0BDF37880}" destId="{B0C4A5F3-7279-4929-9259-0B762705822D}" srcOrd="2" destOrd="0" parTransId="{CF676708-CB6D-4EA2-BB71-6C7E7E55D8DB}" sibTransId="{9E66880B-FDEE-4D43-91A1-C7F1311933A6}"/>
    <dgm:cxn modelId="{0BE9829A-0D62-4BF1-941C-3500B231B033}" srcId="{5282F8F7-D546-4BAE-9FAE-85F0BDF37880}" destId="{83739BB1-EAD9-419B-97FD-407FCCC0841C}" srcOrd="0" destOrd="0" parTransId="{A664C51A-4527-46A8-A12F-9D152EB197A1}" sibTransId="{0F32B286-8C98-450F-965B-E654C4F4339C}"/>
    <dgm:cxn modelId="{5E3A55B3-2655-48CC-A2B4-8CCF51B432B0}" srcId="{5282F8F7-D546-4BAE-9FAE-85F0BDF37880}" destId="{1DB86886-9F94-4525-A821-DC2B70A455F4}" srcOrd="1" destOrd="0" parTransId="{9F53ACCA-21DD-4343-90A8-90B472F5469C}" sibTransId="{37ADF7B2-A550-4B60-8B5A-6FF25954715B}"/>
    <dgm:cxn modelId="{D27B88ED-FF58-4704-8556-9BFA5CF5A42F}" type="presOf" srcId="{B0C4A5F3-7279-4929-9259-0B762705822D}" destId="{AD9DA729-82AA-479E-B234-CE1789566E55}" srcOrd="0" destOrd="0" presId="urn:microsoft.com/office/officeart/2018/2/layout/IconVerticalSolidList"/>
    <dgm:cxn modelId="{7FE899FB-367F-4EB8-8962-87EC5BA7A719}" type="presOf" srcId="{1DB86886-9F94-4525-A821-DC2B70A455F4}" destId="{FE2587D4-1500-4701-905F-9906D420FC39}" srcOrd="0" destOrd="0" presId="urn:microsoft.com/office/officeart/2018/2/layout/IconVerticalSolidList"/>
    <dgm:cxn modelId="{539A8B56-10D5-47C3-9326-20302D55A798}" type="presParOf" srcId="{502374FB-7381-4580-9B95-2A31E7DD06C4}" destId="{B5D0CE7F-CF5D-404A-8560-C3F259E1F2E2}" srcOrd="0" destOrd="0" presId="urn:microsoft.com/office/officeart/2018/2/layout/IconVerticalSolidList"/>
    <dgm:cxn modelId="{551DFF8A-9D86-42FB-BA6E-533BA5E70D49}" type="presParOf" srcId="{B5D0CE7F-CF5D-404A-8560-C3F259E1F2E2}" destId="{D6316824-D85F-48A6-955B-71241D4FDBD3}" srcOrd="0" destOrd="0" presId="urn:microsoft.com/office/officeart/2018/2/layout/IconVerticalSolidList"/>
    <dgm:cxn modelId="{6C643DD1-6C94-41F5-B8DA-6DC8DBB8CB6B}" type="presParOf" srcId="{B5D0CE7F-CF5D-404A-8560-C3F259E1F2E2}" destId="{55A89E4E-AD25-4742-87D8-7E7F1410B454}" srcOrd="1" destOrd="0" presId="urn:microsoft.com/office/officeart/2018/2/layout/IconVerticalSolidList"/>
    <dgm:cxn modelId="{1C00CB7C-FE47-4386-8B39-FDA89E9E6DD0}" type="presParOf" srcId="{B5D0CE7F-CF5D-404A-8560-C3F259E1F2E2}" destId="{38F0DE87-3C23-4E14-99D2-5991C9053A4E}" srcOrd="2" destOrd="0" presId="urn:microsoft.com/office/officeart/2018/2/layout/IconVerticalSolidList"/>
    <dgm:cxn modelId="{FBC626CB-DC9B-4882-945A-86793C032071}" type="presParOf" srcId="{B5D0CE7F-CF5D-404A-8560-C3F259E1F2E2}" destId="{CAFDB45A-3876-417B-AA91-5CD1A3F23F6E}" srcOrd="3" destOrd="0" presId="urn:microsoft.com/office/officeart/2018/2/layout/IconVerticalSolidList"/>
    <dgm:cxn modelId="{E2ADD75A-6DCF-4446-B259-4DD6991711DF}" type="presParOf" srcId="{502374FB-7381-4580-9B95-2A31E7DD06C4}" destId="{9074A960-98ED-4D43-AFF5-9F59022360FA}" srcOrd="1" destOrd="0" presId="urn:microsoft.com/office/officeart/2018/2/layout/IconVerticalSolidList"/>
    <dgm:cxn modelId="{B6972662-26F1-46BC-B968-092610E5295A}" type="presParOf" srcId="{502374FB-7381-4580-9B95-2A31E7DD06C4}" destId="{2F588079-89F4-4D1B-AF2A-D518DFE8FF4B}" srcOrd="2" destOrd="0" presId="urn:microsoft.com/office/officeart/2018/2/layout/IconVerticalSolidList"/>
    <dgm:cxn modelId="{DBFC1461-F980-417F-AD8B-FE70736AF828}" type="presParOf" srcId="{2F588079-89F4-4D1B-AF2A-D518DFE8FF4B}" destId="{4FB819D1-1767-458A-B067-A778C5341238}" srcOrd="0" destOrd="0" presId="urn:microsoft.com/office/officeart/2018/2/layout/IconVerticalSolidList"/>
    <dgm:cxn modelId="{B5E11A9B-2861-40A6-A6E5-6EFFD45930F0}" type="presParOf" srcId="{2F588079-89F4-4D1B-AF2A-D518DFE8FF4B}" destId="{030D4529-C529-4AF1-82FD-5FFEEC917BD0}" srcOrd="1" destOrd="0" presId="urn:microsoft.com/office/officeart/2018/2/layout/IconVerticalSolidList"/>
    <dgm:cxn modelId="{1DE7EB38-EE62-40AB-838A-9D10F2D003F0}" type="presParOf" srcId="{2F588079-89F4-4D1B-AF2A-D518DFE8FF4B}" destId="{7114FCC4-506D-43E4-89B4-4AE08AA602EE}" srcOrd="2" destOrd="0" presId="urn:microsoft.com/office/officeart/2018/2/layout/IconVerticalSolidList"/>
    <dgm:cxn modelId="{4F9E4F8C-8F65-48F6-B6E5-207A94163710}" type="presParOf" srcId="{2F588079-89F4-4D1B-AF2A-D518DFE8FF4B}" destId="{FE2587D4-1500-4701-905F-9906D420FC39}" srcOrd="3" destOrd="0" presId="urn:microsoft.com/office/officeart/2018/2/layout/IconVerticalSolidList"/>
    <dgm:cxn modelId="{2C647C87-3046-4233-B861-A3137A2DE1C5}" type="presParOf" srcId="{502374FB-7381-4580-9B95-2A31E7DD06C4}" destId="{6576EA68-4291-44C8-92AA-D8924F09A2E6}" srcOrd="3" destOrd="0" presId="urn:microsoft.com/office/officeart/2018/2/layout/IconVerticalSolidList"/>
    <dgm:cxn modelId="{E75577D5-5EF7-41CC-A555-597CFE043D2A}" type="presParOf" srcId="{502374FB-7381-4580-9B95-2A31E7DD06C4}" destId="{AA021097-6A9F-4AA5-91A6-0D70394F5C18}" srcOrd="4" destOrd="0" presId="urn:microsoft.com/office/officeart/2018/2/layout/IconVerticalSolidList"/>
    <dgm:cxn modelId="{2B7236D6-5B4F-4482-9054-4DF3714F01F0}" type="presParOf" srcId="{AA021097-6A9F-4AA5-91A6-0D70394F5C18}" destId="{76AFA215-2639-47B3-BD6B-0B7B2764FD2A}" srcOrd="0" destOrd="0" presId="urn:microsoft.com/office/officeart/2018/2/layout/IconVerticalSolidList"/>
    <dgm:cxn modelId="{FA2516A5-3C24-4861-9370-FAC1A1621CE0}" type="presParOf" srcId="{AA021097-6A9F-4AA5-91A6-0D70394F5C18}" destId="{00456B32-B87D-4B99-9919-883480ABFD59}" srcOrd="1" destOrd="0" presId="urn:microsoft.com/office/officeart/2018/2/layout/IconVerticalSolidList"/>
    <dgm:cxn modelId="{1B53689E-BD08-45A8-A19D-B61BF48B2B69}" type="presParOf" srcId="{AA021097-6A9F-4AA5-91A6-0D70394F5C18}" destId="{65632A66-BE00-40B1-8E8B-35574A5230DC}" srcOrd="2" destOrd="0" presId="urn:microsoft.com/office/officeart/2018/2/layout/IconVerticalSolidList"/>
    <dgm:cxn modelId="{E27E9496-6808-4A6F-83E7-6D05DD703046}" type="presParOf" srcId="{AA021097-6A9F-4AA5-91A6-0D70394F5C18}" destId="{AD9DA729-82AA-479E-B234-CE1789566E55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3D4A7F4-A312-4409-A20D-DAFDD6C7F170}">
      <dsp:nvSpPr>
        <dsp:cNvPr id="0" name=""/>
        <dsp:cNvSpPr/>
      </dsp:nvSpPr>
      <dsp:spPr>
        <a:xfrm>
          <a:off x="1747800" y="608594"/>
          <a:ext cx="1944000" cy="194400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BF9E094-C8AB-4269-8CFB-3943DD39941D}">
      <dsp:nvSpPr>
        <dsp:cNvPr id="0" name=""/>
        <dsp:cNvSpPr/>
      </dsp:nvSpPr>
      <dsp:spPr>
        <a:xfrm>
          <a:off x="559800" y="3022743"/>
          <a:ext cx="432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555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/>
            <a:t>Total Revenue= $43,985</a:t>
          </a:r>
        </a:p>
      </dsp:txBody>
      <dsp:txXfrm>
        <a:off x="559800" y="3022743"/>
        <a:ext cx="4320000" cy="720000"/>
      </dsp:txXfrm>
    </dsp:sp>
    <dsp:sp modelId="{49BD6FC2-5F89-4F3C-8E1C-5A4532A16111}">
      <dsp:nvSpPr>
        <dsp:cNvPr id="0" name=""/>
        <dsp:cNvSpPr/>
      </dsp:nvSpPr>
      <dsp:spPr>
        <a:xfrm>
          <a:off x="6823800" y="608594"/>
          <a:ext cx="1944000" cy="194400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69ED3D1-17F2-47E4-9D8F-AC607FB28004}">
      <dsp:nvSpPr>
        <dsp:cNvPr id="0" name=""/>
        <dsp:cNvSpPr/>
      </dsp:nvSpPr>
      <dsp:spPr>
        <a:xfrm>
          <a:off x="5635800" y="3022743"/>
          <a:ext cx="432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555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/>
            <a:t>74 meeting attendees</a:t>
          </a:r>
        </a:p>
      </dsp:txBody>
      <dsp:txXfrm>
        <a:off x="5635800" y="3022743"/>
        <a:ext cx="4320000" cy="72000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6316824-D85F-48A6-955B-71241D4FDBD3}">
      <dsp:nvSpPr>
        <dsp:cNvPr id="0" name=""/>
        <dsp:cNvSpPr/>
      </dsp:nvSpPr>
      <dsp:spPr>
        <a:xfrm>
          <a:off x="0" y="531"/>
          <a:ext cx="10515600" cy="1242935"/>
        </a:xfrm>
        <a:prstGeom prst="roundRect">
          <a:avLst>
            <a:gd name="adj" fmla="val 10000"/>
          </a:avLst>
        </a:prstGeom>
        <a:solidFill>
          <a:srgbClr val="4EA72E">
            <a:tint val="40000"/>
            <a:hueOff val="0"/>
            <a:satOff val="0"/>
            <a:lumOff val="0"/>
            <a:alphaOff val="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5A89E4E-AD25-4742-87D8-7E7F1410B454}">
      <dsp:nvSpPr>
        <dsp:cNvPr id="0" name=""/>
        <dsp:cNvSpPr/>
      </dsp:nvSpPr>
      <dsp:spPr>
        <a:xfrm>
          <a:off x="375988" y="280191"/>
          <a:ext cx="683614" cy="683614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AFDB45A-3876-417B-AA91-5CD1A3F23F6E}">
      <dsp:nvSpPr>
        <dsp:cNvPr id="0" name=""/>
        <dsp:cNvSpPr/>
      </dsp:nvSpPr>
      <dsp:spPr>
        <a:xfrm>
          <a:off x="1435590" y="531"/>
          <a:ext cx="9080009" cy="12429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1544" tIns="131544" rIns="131544" bIns="131544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1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ptos" panose="02110004020202020204"/>
              <a:ea typeface="+mn-ea"/>
              <a:cs typeface="+mn-cs"/>
            </a:rPr>
            <a:t>Financial Transparency</a:t>
          </a:r>
          <a:r>
            <a:rPr lang="en-US" sz="25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ptos" panose="02110004020202020204"/>
              <a:ea typeface="+mn-ea"/>
              <a:cs typeface="+mn-cs"/>
            </a:rPr>
            <a:t>: Increasing alignment with the SNS EC to improve clarity in accounting and budgeting.</a:t>
          </a:r>
        </a:p>
      </dsp:txBody>
      <dsp:txXfrm>
        <a:off x="1435590" y="531"/>
        <a:ext cx="9080009" cy="1242935"/>
      </dsp:txXfrm>
    </dsp:sp>
    <dsp:sp modelId="{4FB819D1-1767-458A-B067-A778C5341238}">
      <dsp:nvSpPr>
        <dsp:cNvPr id="0" name=""/>
        <dsp:cNvSpPr/>
      </dsp:nvSpPr>
      <dsp:spPr>
        <a:xfrm>
          <a:off x="0" y="1554201"/>
          <a:ext cx="10515600" cy="1242935"/>
        </a:xfrm>
        <a:prstGeom prst="roundRect">
          <a:avLst>
            <a:gd name="adj" fmla="val 10000"/>
          </a:avLst>
        </a:prstGeom>
        <a:solidFill>
          <a:srgbClr val="4EA72E">
            <a:tint val="40000"/>
            <a:hueOff val="0"/>
            <a:satOff val="0"/>
            <a:lumOff val="0"/>
            <a:alphaOff val="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30D4529-C529-4AF1-82FD-5FFEEC917BD0}">
      <dsp:nvSpPr>
        <dsp:cNvPr id="0" name=""/>
        <dsp:cNvSpPr/>
      </dsp:nvSpPr>
      <dsp:spPr>
        <a:xfrm>
          <a:off x="375988" y="1833861"/>
          <a:ext cx="683614" cy="683614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E2587D4-1500-4701-905F-9906D420FC39}">
      <dsp:nvSpPr>
        <dsp:cNvPr id="0" name=""/>
        <dsp:cNvSpPr/>
      </dsp:nvSpPr>
      <dsp:spPr>
        <a:xfrm>
          <a:off x="1435590" y="1554201"/>
          <a:ext cx="9080009" cy="12429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1544" tIns="131544" rIns="131544" bIns="131544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1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ptos" panose="02110004020202020204"/>
              <a:ea typeface="+mn-ea"/>
              <a:cs typeface="+mn-cs"/>
            </a:rPr>
            <a:t>Expense Awareness: </a:t>
          </a:r>
          <a:r>
            <a:rPr lang="en-US" sz="25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ptos" panose="02110004020202020204"/>
              <a:ea typeface="+mn-ea"/>
              <a:cs typeface="+mn-cs"/>
            </a:rPr>
            <a:t>Monitoring rising costs for venues, service fees, and other meeting expenses.</a:t>
          </a:r>
        </a:p>
      </dsp:txBody>
      <dsp:txXfrm>
        <a:off x="1435590" y="1554201"/>
        <a:ext cx="9080009" cy="1242935"/>
      </dsp:txXfrm>
    </dsp:sp>
    <dsp:sp modelId="{76AFA215-2639-47B3-BD6B-0B7B2764FD2A}">
      <dsp:nvSpPr>
        <dsp:cNvPr id="0" name=""/>
        <dsp:cNvSpPr/>
      </dsp:nvSpPr>
      <dsp:spPr>
        <a:xfrm>
          <a:off x="0" y="3107870"/>
          <a:ext cx="10515600" cy="1242935"/>
        </a:xfrm>
        <a:prstGeom prst="roundRect">
          <a:avLst>
            <a:gd name="adj" fmla="val 10000"/>
          </a:avLst>
        </a:prstGeom>
        <a:solidFill>
          <a:srgbClr val="4EA72E">
            <a:tint val="40000"/>
            <a:hueOff val="0"/>
            <a:satOff val="0"/>
            <a:lumOff val="0"/>
            <a:alphaOff val="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0456B32-B87D-4B99-9919-883480ABFD59}">
      <dsp:nvSpPr>
        <dsp:cNvPr id="0" name=""/>
        <dsp:cNvSpPr/>
      </dsp:nvSpPr>
      <dsp:spPr>
        <a:xfrm>
          <a:off x="375988" y="3387531"/>
          <a:ext cx="683614" cy="683614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905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D9DA729-82AA-479E-B234-CE1789566E55}">
      <dsp:nvSpPr>
        <dsp:cNvPr id="0" name=""/>
        <dsp:cNvSpPr/>
      </dsp:nvSpPr>
      <dsp:spPr>
        <a:xfrm>
          <a:off x="1435590" y="3107870"/>
          <a:ext cx="9080009" cy="12429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1544" tIns="131544" rIns="131544" bIns="131544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1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ptos" panose="02110004020202020204"/>
              <a:ea typeface="+mn-ea"/>
              <a:cs typeface="+mn-cs"/>
            </a:rPr>
            <a:t>Sustainable Planning: </a:t>
          </a:r>
          <a:r>
            <a:rPr lang="en-US" sz="25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ptos" panose="02110004020202020204"/>
              <a:ea typeface="+mn-ea"/>
              <a:cs typeface="+mn-cs"/>
            </a:rPr>
            <a:t>Identifying cost-saving opportunities to support long-term financial stability.</a:t>
          </a:r>
        </a:p>
      </dsp:txBody>
      <dsp:txXfrm>
        <a:off x="1435590" y="3107870"/>
        <a:ext cx="9080009" cy="124293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9372599" y="0"/>
            <a:ext cx="1219200" cy="6858000"/>
          </a:xfrm>
          <a:custGeom>
            <a:avLst/>
            <a:gdLst/>
            <a:ahLst/>
            <a:cxnLst/>
            <a:rect l="l" t="t" r="r" b="b"/>
            <a:pathLst>
              <a:path w="1219200" h="6858000">
                <a:moveTo>
                  <a:pt x="0" y="0"/>
                </a:moveTo>
                <a:lnTo>
                  <a:pt x="1219200" y="6858000"/>
                </a:lnTo>
              </a:path>
            </a:pathLst>
          </a:custGeom>
          <a:ln w="9525">
            <a:solidFill>
              <a:srgbClr val="BEBEB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7424932" y="3680459"/>
            <a:ext cx="4763770" cy="3176905"/>
          </a:xfrm>
          <a:custGeom>
            <a:avLst/>
            <a:gdLst/>
            <a:ahLst/>
            <a:cxnLst/>
            <a:rect l="l" t="t" r="r" b="b"/>
            <a:pathLst>
              <a:path w="4763770" h="3176904">
                <a:moveTo>
                  <a:pt x="4763554" y="0"/>
                </a:moveTo>
                <a:lnTo>
                  <a:pt x="0" y="3176587"/>
                </a:lnTo>
              </a:path>
            </a:pathLst>
          </a:custGeom>
          <a:ln w="9525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g object 18"/>
          <p:cNvSpPr/>
          <p:nvPr/>
        </p:nvSpPr>
        <p:spPr>
          <a:xfrm>
            <a:off x="9180577" y="0"/>
            <a:ext cx="3008630" cy="6858000"/>
          </a:xfrm>
          <a:custGeom>
            <a:avLst/>
            <a:gdLst/>
            <a:ahLst/>
            <a:cxnLst/>
            <a:rect l="l" t="t" r="r" b="b"/>
            <a:pathLst>
              <a:path w="3008629" h="6858000">
                <a:moveTo>
                  <a:pt x="3008375" y="0"/>
                </a:moveTo>
                <a:lnTo>
                  <a:pt x="2043506" y="0"/>
                </a:lnTo>
                <a:lnTo>
                  <a:pt x="0" y="6858000"/>
                </a:lnTo>
                <a:lnTo>
                  <a:pt x="3008375" y="6858000"/>
                </a:lnTo>
                <a:lnTo>
                  <a:pt x="3008375" y="0"/>
                </a:lnTo>
                <a:close/>
              </a:path>
            </a:pathLst>
          </a:custGeom>
          <a:solidFill>
            <a:srgbClr val="90C225">
              <a:alpha val="30194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g object 19"/>
          <p:cNvSpPr/>
          <p:nvPr/>
        </p:nvSpPr>
        <p:spPr>
          <a:xfrm>
            <a:off x="9602812" y="0"/>
            <a:ext cx="2590800" cy="6858000"/>
          </a:xfrm>
          <a:custGeom>
            <a:avLst/>
            <a:gdLst/>
            <a:ahLst/>
            <a:cxnLst/>
            <a:rect l="l" t="t" r="r" b="b"/>
            <a:pathLst>
              <a:path w="2590800" h="6858000">
                <a:moveTo>
                  <a:pt x="2590711" y="0"/>
                </a:moveTo>
                <a:lnTo>
                  <a:pt x="0" y="0"/>
                </a:lnTo>
                <a:lnTo>
                  <a:pt x="1209598" y="6858000"/>
                </a:lnTo>
                <a:lnTo>
                  <a:pt x="2590711" y="6858000"/>
                </a:lnTo>
                <a:lnTo>
                  <a:pt x="2590711" y="0"/>
                </a:lnTo>
                <a:close/>
              </a:path>
            </a:pathLst>
          </a:custGeom>
          <a:solidFill>
            <a:srgbClr val="90C225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bg object 20"/>
          <p:cNvSpPr/>
          <p:nvPr/>
        </p:nvSpPr>
        <p:spPr>
          <a:xfrm>
            <a:off x="8933687" y="3049523"/>
            <a:ext cx="3260090" cy="3808729"/>
          </a:xfrm>
          <a:custGeom>
            <a:avLst/>
            <a:gdLst/>
            <a:ahLst/>
            <a:cxnLst/>
            <a:rect l="l" t="t" r="r" b="b"/>
            <a:pathLst>
              <a:path w="3260090" h="3808729">
                <a:moveTo>
                  <a:pt x="3259836" y="0"/>
                </a:moveTo>
                <a:lnTo>
                  <a:pt x="0" y="3808476"/>
                </a:lnTo>
                <a:lnTo>
                  <a:pt x="3259836" y="3808476"/>
                </a:lnTo>
                <a:lnTo>
                  <a:pt x="3259836" y="0"/>
                </a:lnTo>
                <a:close/>
              </a:path>
            </a:pathLst>
          </a:custGeom>
          <a:solidFill>
            <a:srgbClr val="539F20">
              <a:alpha val="72157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bg object 21"/>
          <p:cNvSpPr/>
          <p:nvPr/>
        </p:nvSpPr>
        <p:spPr>
          <a:xfrm>
            <a:off x="9339311" y="0"/>
            <a:ext cx="2849880" cy="6858000"/>
          </a:xfrm>
          <a:custGeom>
            <a:avLst/>
            <a:gdLst/>
            <a:ahLst/>
            <a:cxnLst/>
            <a:rect l="l" t="t" r="r" b="b"/>
            <a:pathLst>
              <a:path w="2849879" h="6858000">
                <a:moveTo>
                  <a:pt x="2849638" y="0"/>
                </a:moveTo>
                <a:lnTo>
                  <a:pt x="0" y="0"/>
                </a:lnTo>
                <a:lnTo>
                  <a:pt x="2466251" y="6858000"/>
                </a:lnTo>
                <a:lnTo>
                  <a:pt x="2849638" y="6858000"/>
                </a:lnTo>
                <a:lnTo>
                  <a:pt x="2849638" y="0"/>
                </a:lnTo>
                <a:close/>
              </a:path>
            </a:pathLst>
          </a:custGeom>
          <a:solidFill>
            <a:srgbClr val="3E7818">
              <a:alpha val="7019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bg object 22"/>
          <p:cNvSpPr/>
          <p:nvPr/>
        </p:nvSpPr>
        <p:spPr>
          <a:xfrm>
            <a:off x="10899649" y="0"/>
            <a:ext cx="1289685" cy="6858000"/>
          </a:xfrm>
          <a:custGeom>
            <a:avLst/>
            <a:gdLst/>
            <a:ahLst/>
            <a:cxnLst/>
            <a:rect l="l" t="t" r="r" b="b"/>
            <a:pathLst>
              <a:path w="1289684" h="6858000">
                <a:moveTo>
                  <a:pt x="1289304" y="0"/>
                </a:moveTo>
                <a:lnTo>
                  <a:pt x="1017752" y="0"/>
                </a:lnTo>
                <a:lnTo>
                  <a:pt x="0" y="6858000"/>
                </a:lnTo>
                <a:lnTo>
                  <a:pt x="1289304" y="6858000"/>
                </a:lnTo>
                <a:lnTo>
                  <a:pt x="1289304" y="0"/>
                </a:lnTo>
                <a:close/>
              </a:path>
            </a:pathLst>
          </a:custGeom>
          <a:solidFill>
            <a:srgbClr val="C0E374">
              <a:alpha val="7019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bg object 23"/>
          <p:cNvSpPr/>
          <p:nvPr/>
        </p:nvSpPr>
        <p:spPr>
          <a:xfrm>
            <a:off x="10942270" y="0"/>
            <a:ext cx="1247140" cy="6858000"/>
          </a:xfrm>
          <a:custGeom>
            <a:avLst/>
            <a:gdLst/>
            <a:ahLst/>
            <a:cxnLst/>
            <a:rect l="l" t="t" r="r" b="b"/>
            <a:pathLst>
              <a:path w="1247140" h="6858000">
                <a:moveTo>
                  <a:pt x="1246682" y="0"/>
                </a:moveTo>
                <a:lnTo>
                  <a:pt x="0" y="0"/>
                </a:lnTo>
                <a:lnTo>
                  <a:pt x="1106424" y="6858000"/>
                </a:lnTo>
                <a:lnTo>
                  <a:pt x="1246682" y="6858000"/>
                </a:lnTo>
                <a:lnTo>
                  <a:pt x="1246682" y="0"/>
                </a:lnTo>
                <a:close/>
              </a:path>
            </a:pathLst>
          </a:custGeom>
          <a:solidFill>
            <a:srgbClr val="90C225">
              <a:alpha val="650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bg object 24"/>
          <p:cNvSpPr/>
          <p:nvPr/>
        </p:nvSpPr>
        <p:spPr>
          <a:xfrm>
            <a:off x="10373867" y="3589020"/>
            <a:ext cx="1815464" cy="3268979"/>
          </a:xfrm>
          <a:custGeom>
            <a:avLst/>
            <a:gdLst/>
            <a:ahLst/>
            <a:cxnLst/>
            <a:rect l="l" t="t" r="r" b="b"/>
            <a:pathLst>
              <a:path w="1815465" h="3268979">
                <a:moveTo>
                  <a:pt x="1815083" y="0"/>
                </a:moveTo>
                <a:lnTo>
                  <a:pt x="0" y="3268979"/>
                </a:lnTo>
                <a:lnTo>
                  <a:pt x="1815083" y="3268979"/>
                </a:lnTo>
                <a:lnTo>
                  <a:pt x="1815083" y="0"/>
                </a:lnTo>
                <a:close/>
              </a:path>
            </a:pathLst>
          </a:custGeom>
          <a:solidFill>
            <a:srgbClr val="90C225">
              <a:alpha val="7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bg object 25"/>
          <p:cNvSpPr/>
          <p:nvPr/>
        </p:nvSpPr>
        <p:spPr>
          <a:xfrm>
            <a:off x="0" y="4014215"/>
            <a:ext cx="448309" cy="2844165"/>
          </a:xfrm>
          <a:custGeom>
            <a:avLst/>
            <a:gdLst/>
            <a:ahLst/>
            <a:cxnLst/>
            <a:rect l="l" t="t" r="r" b="b"/>
            <a:pathLst>
              <a:path w="448309" h="2844165">
                <a:moveTo>
                  <a:pt x="0" y="0"/>
                </a:moveTo>
                <a:lnTo>
                  <a:pt x="0" y="2843783"/>
                </a:lnTo>
                <a:lnTo>
                  <a:pt x="448056" y="2843783"/>
                </a:lnTo>
                <a:lnTo>
                  <a:pt x="0" y="0"/>
                </a:lnTo>
                <a:close/>
              </a:path>
            </a:pathLst>
          </a:custGeom>
          <a:solidFill>
            <a:srgbClr val="90C225">
              <a:alpha val="850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3583051" y="2644954"/>
            <a:ext cx="5163184" cy="14871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400" b="0" i="0">
                <a:solidFill>
                  <a:srgbClr val="6C6340"/>
                </a:solidFill>
                <a:latin typeface="Lucida Sans"/>
                <a:cs typeface="Lucida San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9752" y="3840480"/>
            <a:ext cx="8538845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750" b="0" i="0">
                <a:solidFill>
                  <a:srgbClr val="585858"/>
                </a:solidFill>
                <a:latin typeface="Lucida Sans"/>
                <a:cs typeface="Lucida Sans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5/19/2025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0" i="0">
                <a:solidFill>
                  <a:srgbClr val="6C6340"/>
                </a:solidFill>
                <a:latin typeface="Lucida Sans"/>
                <a:cs typeface="Lucida San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4750" b="0" i="0">
                <a:solidFill>
                  <a:srgbClr val="585858"/>
                </a:solidFill>
                <a:latin typeface="Lucida Sans"/>
                <a:cs typeface="Lucida Sans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5/19/2025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0" i="0">
                <a:solidFill>
                  <a:srgbClr val="6C6340"/>
                </a:solidFill>
                <a:latin typeface="Lucida Sans"/>
                <a:cs typeface="Lucida San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1224057" y="2464801"/>
            <a:ext cx="3350895" cy="36423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00" b="0" i="0">
                <a:solidFill>
                  <a:srgbClr val="585858"/>
                </a:solidFill>
                <a:latin typeface="Lucida Sans"/>
                <a:cs typeface="Lucida Sans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82150" y="1577340"/>
            <a:ext cx="5306282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5/19/2025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0" i="0">
                <a:solidFill>
                  <a:srgbClr val="6C6340"/>
                </a:solidFill>
                <a:latin typeface="Lucida Sans"/>
                <a:cs typeface="Lucida San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5/19/2025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5/19/2025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9372599" y="0"/>
            <a:ext cx="1219200" cy="6858000"/>
          </a:xfrm>
          <a:custGeom>
            <a:avLst/>
            <a:gdLst/>
            <a:ahLst/>
            <a:cxnLst/>
            <a:rect l="l" t="t" r="r" b="b"/>
            <a:pathLst>
              <a:path w="1219200" h="6858000">
                <a:moveTo>
                  <a:pt x="0" y="0"/>
                </a:moveTo>
                <a:lnTo>
                  <a:pt x="1219200" y="6858000"/>
                </a:lnTo>
              </a:path>
            </a:pathLst>
          </a:custGeom>
          <a:ln w="9525">
            <a:solidFill>
              <a:srgbClr val="BEBEB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7424932" y="3680459"/>
            <a:ext cx="4763770" cy="3176905"/>
          </a:xfrm>
          <a:custGeom>
            <a:avLst/>
            <a:gdLst/>
            <a:ahLst/>
            <a:cxnLst/>
            <a:rect l="l" t="t" r="r" b="b"/>
            <a:pathLst>
              <a:path w="4763770" h="3176904">
                <a:moveTo>
                  <a:pt x="4763554" y="0"/>
                </a:moveTo>
                <a:lnTo>
                  <a:pt x="0" y="3176587"/>
                </a:lnTo>
              </a:path>
            </a:pathLst>
          </a:custGeom>
          <a:ln w="9525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g object 18"/>
          <p:cNvSpPr/>
          <p:nvPr/>
        </p:nvSpPr>
        <p:spPr>
          <a:xfrm>
            <a:off x="9180577" y="0"/>
            <a:ext cx="3008630" cy="6858000"/>
          </a:xfrm>
          <a:custGeom>
            <a:avLst/>
            <a:gdLst/>
            <a:ahLst/>
            <a:cxnLst/>
            <a:rect l="l" t="t" r="r" b="b"/>
            <a:pathLst>
              <a:path w="3008629" h="6858000">
                <a:moveTo>
                  <a:pt x="3008375" y="0"/>
                </a:moveTo>
                <a:lnTo>
                  <a:pt x="2043506" y="0"/>
                </a:lnTo>
                <a:lnTo>
                  <a:pt x="0" y="6858000"/>
                </a:lnTo>
                <a:lnTo>
                  <a:pt x="3008375" y="6858000"/>
                </a:lnTo>
                <a:lnTo>
                  <a:pt x="3008375" y="0"/>
                </a:lnTo>
                <a:close/>
              </a:path>
            </a:pathLst>
          </a:custGeom>
          <a:solidFill>
            <a:srgbClr val="90C225">
              <a:alpha val="30194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g object 19"/>
          <p:cNvSpPr/>
          <p:nvPr/>
        </p:nvSpPr>
        <p:spPr>
          <a:xfrm>
            <a:off x="9602812" y="0"/>
            <a:ext cx="2590800" cy="6858000"/>
          </a:xfrm>
          <a:custGeom>
            <a:avLst/>
            <a:gdLst/>
            <a:ahLst/>
            <a:cxnLst/>
            <a:rect l="l" t="t" r="r" b="b"/>
            <a:pathLst>
              <a:path w="2590800" h="6858000">
                <a:moveTo>
                  <a:pt x="2590711" y="0"/>
                </a:moveTo>
                <a:lnTo>
                  <a:pt x="0" y="0"/>
                </a:lnTo>
                <a:lnTo>
                  <a:pt x="1209598" y="6858000"/>
                </a:lnTo>
                <a:lnTo>
                  <a:pt x="2590711" y="6858000"/>
                </a:lnTo>
                <a:lnTo>
                  <a:pt x="2590711" y="0"/>
                </a:lnTo>
                <a:close/>
              </a:path>
            </a:pathLst>
          </a:custGeom>
          <a:solidFill>
            <a:srgbClr val="90C225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bg object 20"/>
          <p:cNvSpPr/>
          <p:nvPr/>
        </p:nvSpPr>
        <p:spPr>
          <a:xfrm>
            <a:off x="8933687" y="3049523"/>
            <a:ext cx="3260090" cy="3808729"/>
          </a:xfrm>
          <a:custGeom>
            <a:avLst/>
            <a:gdLst/>
            <a:ahLst/>
            <a:cxnLst/>
            <a:rect l="l" t="t" r="r" b="b"/>
            <a:pathLst>
              <a:path w="3260090" h="3808729">
                <a:moveTo>
                  <a:pt x="3259836" y="0"/>
                </a:moveTo>
                <a:lnTo>
                  <a:pt x="0" y="3808476"/>
                </a:lnTo>
                <a:lnTo>
                  <a:pt x="3259836" y="3808476"/>
                </a:lnTo>
                <a:lnTo>
                  <a:pt x="3259836" y="0"/>
                </a:lnTo>
                <a:close/>
              </a:path>
            </a:pathLst>
          </a:custGeom>
          <a:solidFill>
            <a:srgbClr val="539F20">
              <a:alpha val="72157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bg object 21"/>
          <p:cNvSpPr/>
          <p:nvPr/>
        </p:nvSpPr>
        <p:spPr>
          <a:xfrm>
            <a:off x="9339311" y="0"/>
            <a:ext cx="2849880" cy="6858000"/>
          </a:xfrm>
          <a:custGeom>
            <a:avLst/>
            <a:gdLst/>
            <a:ahLst/>
            <a:cxnLst/>
            <a:rect l="l" t="t" r="r" b="b"/>
            <a:pathLst>
              <a:path w="2849879" h="6858000">
                <a:moveTo>
                  <a:pt x="2849638" y="0"/>
                </a:moveTo>
                <a:lnTo>
                  <a:pt x="0" y="0"/>
                </a:lnTo>
                <a:lnTo>
                  <a:pt x="2466251" y="6858000"/>
                </a:lnTo>
                <a:lnTo>
                  <a:pt x="2849638" y="6858000"/>
                </a:lnTo>
                <a:lnTo>
                  <a:pt x="2849638" y="0"/>
                </a:lnTo>
                <a:close/>
              </a:path>
            </a:pathLst>
          </a:custGeom>
          <a:solidFill>
            <a:srgbClr val="3E7818">
              <a:alpha val="7019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bg object 22"/>
          <p:cNvSpPr/>
          <p:nvPr/>
        </p:nvSpPr>
        <p:spPr>
          <a:xfrm>
            <a:off x="10899649" y="0"/>
            <a:ext cx="1289685" cy="6858000"/>
          </a:xfrm>
          <a:custGeom>
            <a:avLst/>
            <a:gdLst/>
            <a:ahLst/>
            <a:cxnLst/>
            <a:rect l="l" t="t" r="r" b="b"/>
            <a:pathLst>
              <a:path w="1289684" h="6858000">
                <a:moveTo>
                  <a:pt x="1289304" y="0"/>
                </a:moveTo>
                <a:lnTo>
                  <a:pt x="1017752" y="0"/>
                </a:lnTo>
                <a:lnTo>
                  <a:pt x="0" y="6858000"/>
                </a:lnTo>
                <a:lnTo>
                  <a:pt x="1289304" y="6858000"/>
                </a:lnTo>
                <a:lnTo>
                  <a:pt x="1289304" y="0"/>
                </a:lnTo>
                <a:close/>
              </a:path>
            </a:pathLst>
          </a:custGeom>
          <a:solidFill>
            <a:srgbClr val="C0E374">
              <a:alpha val="7019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bg object 23"/>
          <p:cNvSpPr/>
          <p:nvPr/>
        </p:nvSpPr>
        <p:spPr>
          <a:xfrm>
            <a:off x="10942270" y="0"/>
            <a:ext cx="1247140" cy="6858000"/>
          </a:xfrm>
          <a:custGeom>
            <a:avLst/>
            <a:gdLst/>
            <a:ahLst/>
            <a:cxnLst/>
            <a:rect l="l" t="t" r="r" b="b"/>
            <a:pathLst>
              <a:path w="1247140" h="6858000">
                <a:moveTo>
                  <a:pt x="1246682" y="0"/>
                </a:moveTo>
                <a:lnTo>
                  <a:pt x="0" y="0"/>
                </a:lnTo>
                <a:lnTo>
                  <a:pt x="1106424" y="6858000"/>
                </a:lnTo>
                <a:lnTo>
                  <a:pt x="1246682" y="6858000"/>
                </a:lnTo>
                <a:lnTo>
                  <a:pt x="1246682" y="0"/>
                </a:lnTo>
                <a:close/>
              </a:path>
            </a:pathLst>
          </a:custGeom>
          <a:solidFill>
            <a:srgbClr val="90C225">
              <a:alpha val="650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bg object 24"/>
          <p:cNvSpPr/>
          <p:nvPr/>
        </p:nvSpPr>
        <p:spPr>
          <a:xfrm>
            <a:off x="10373867" y="3589020"/>
            <a:ext cx="1815464" cy="3268979"/>
          </a:xfrm>
          <a:custGeom>
            <a:avLst/>
            <a:gdLst/>
            <a:ahLst/>
            <a:cxnLst/>
            <a:rect l="l" t="t" r="r" b="b"/>
            <a:pathLst>
              <a:path w="1815465" h="3268979">
                <a:moveTo>
                  <a:pt x="1815083" y="0"/>
                </a:moveTo>
                <a:lnTo>
                  <a:pt x="0" y="3268979"/>
                </a:lnTo>
                <a:lnTo>
                  <a:pt x="1815083" y="3268979"/>
                </a:lnTo>
                <a:lnTo>
                  <a:pt x="1815083" y="0"/>
                </a:lnTo>
                <a:close/>
              </a:path>
            </a:pathLst>
          </a:custGeom>
          <a:solidFill>
            <a:srgbClr val="90C225">
              <a:alpha val="7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121279" y="2644954"/>
            <a:ext cx="6085840" cy="14871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400" b="0" i="0">
                <a:solidFill>
                  <a:srgbClr val="6C6340"/>
                </a:solidFill>
                <a:latin typeface="Lucida Sans"/>
                <a:cs typeface="Lucida San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121279" y="2644954"/>
            <a:ext cx="6085840" cy="14871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750" b="0" i="0">
                <a:solidFill>
                  <a:srgbClr val="585858"/>
                </a:solidFill>
                <a:latin typeface="Lucida Sans"/>
                <a:cs typeface="Lucida Sans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7439" y="6377940"/>
            <a:ext cx="3903472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917" y="6377940"/>
            <a:ext cx="28056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5/19/2025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82812" y="6377940"/>
            <a:ext cx="28056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mailto:selsor@stanford.edu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Relationship Id="rId4" Type="http://schemas.openxmlformats.org/officeDocument/2006/relationships/hyperlink" Target="mailto:swhite@som.umaryland.edu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nsadmin.org/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1.jp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nam12.safelinks.protection.outlook.com/?url=https%3A%2F%2Fneurou.aans.org%2FPublic%2FCatalog%2FStackHome.aspx&amp;data=05%7C02%7Cpamela.lane%40vumc.org%7Cc6b23f4e49b24d1f485208dd8d8cb0fd%7Cef57503014244ed8b83c12c533d879ab%7C0%7C0%7C638822357636874042%7CUnknown%7CTWFpbGZsb3d8eyJFbXB0eU1hcGkiOnRydWUsIlYiOiIwLjAuMDAwMCIsIlAiOiJXaW4zMiIsIkFOIjoiTWFpbCIsIldUIjoyfQ%3D%3D%7C0%7C%7C%7C&amp;sdata=W1LIE%2FCB%2FVLxg0h22poRAbF5nPbmUcvI%2B6SdDKFYmhI%3D&amp;reserved=0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Relationship Id="rId4" Type="http://schemas.openxmlformats.org/officeDocument/2006/relationships/hyperlink" Target="mailto:kbondarowicz@aans.org" TargetMode="Externa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mailto:membership@cns.org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mailto:ihernandez@cns.org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11355" cy="6858000"/>
            <a:chOff x="0" y="0"/>
            <a:chExt cx="12111355" cy="6858000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841375" cy="5664835"/>
            </a:xfrm>
            <a:custGeom>
              <a:avLst/>
              <a:gdLst/>
              <a:ahLst/>
              <a:cxnLst/>
              <a:rect l="l" t="t" r="r" b="b"/>
              <a:pathLst>
                <a:path w="841375" h="5664835">
                  <a:moveTo>
                    <a:pt x="841247" y="0"/>
                  </a:moveTo>
                  <a:lnTo>
                    <a:pt x="0" y="0"/>
                  </a:lnTo>
                  <a:lnTo>
                    <a:pt x="0" y="5664708"/>
                  </a:lnTo>
                  <a:lnTo>
                    <a:pt x="841247" y="0"/>
                  </a:lnTo>
                  <a:close/>
                </a:path>
              </a:pathLst>
            </a:custGeom>
            <a:solidFill>
              <a:srgbClr val="90C225">
                <a:alpha val="850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11101" cy="6857999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65276" y="1773935"/>
              <a:ext cx="10465307" cy="3355847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681227" y="370331"/>
              <a:ext cx="1591310" cy="370840"/>
            </a:xfrm>
            <a:custGeom>
              <a:avLst/>
              <a:gdLst/>
              <a:ahLst/>
              <a:cxnLst/>
              <a:rect l="l" t="t" r="r" b="b"/>
              <a:pathLst>
                <a:path w="1591310" h="370840">
                  <a:moveTo>
                    <a:pt x="1591056" y="0"/>
                  </a:moveTo>
                  <a:lnTo>
                    <a:pt x="0" y="0"/>
                  </a:lnTo>
                  <a:lnTo>
                    <a:pt x="0" y="370332"/>
                  </a:lnTo>
                  <a:lnTo>
                    <a:pt x="1591056" y="370332"/>
                  </a:lnTo>
                  <a:lnTo>
                    <a:pt x="1591056" y="0"/>
                  </a:lnTo>
                  <a:close/>
                </a:path>
              </a:pathLst>
            </a:custGeom>
            <a:solidFill>
              <a:srgbClr val="CFDAD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EFF6E0-5246-81B8-8349-640FB73276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4D79716-EEFC-E6B8-6771-C538DB0CB3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474727" cy="111557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FB24F15-8A56-8FB8-0FE8-FBC43496BAEA}"/>
              </a:ext>
            </a:extLst>
          </p:cNvPr>
          <p:cNvSpPr txBox="1"/>
          <p:nvPr/>
        </p:nvSpPr>
        <p:spPr>
          <a:xfrm>
            <a:off x="457200" y="1344168"/>
            <a:ext cx="776847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ARANS Committee Interest Form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7BAD42F-B3C6-B5AA-B96A-EBE35FE51BD7}"/>
              </a:ext>
            </a:extLst>
          </p:cNvPr>
          <p:cNvSpPr txBox="1"/>
          <p:nvPr/>
        </p:nvSpPr>
        <p:spPr>
          <a:xfrm>
            <a:off x="658368" y="2468880"/>
            <a:ext cx="5961888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Committees Available</a:t>
            </a:r>
            <a:r>
              <a:rPr lang="en-US" sz="3200" dirty="0"/>
              <a:t>:</a:t>
            </a:r>
          </a:p>
          <a:p>
            <a:pPr marL="285750" lvl="3" indent="-285750">
              <a:buClr>
                <a:srgbClr val="00B050"/>
              </a:buClr>
              <a:buFont typeface="Wingdings" panose="05000000000000000000" pitchFamily="2" charset="2"/>
              <a:buChar char="Ø"/>
            </a:pPr>
            <a:r>
              <a:rPr lang="en-US" dirty="0"/>
              <a:t>Website Committee</a:t>
            </a:r>
          </a:p>
          <a:p>
            <a:pPr marL="285750" indent="-285750">
              <a:buClr>
                <a:srgbClr val="00B050"/>
              </a:buClr>
              <a:buFont typeface="Wingdings" panose="05000000000000000000" pitchFamily="2" charset="2"/>
              <a:buChar char="Ø"/>
            </a:pPr>
            <a:r>
              <a:rPr lang="en-US" dirty="0"/>
              <a:t>Annual Meeting Committee</a:t>
            </a:r>
          </a:p>
          <a:p>
            <a:pPr marL="285750" indent="-285750">
              <a:buClr>
                <a:srgbClr val="00B050"/>
              </a:buClr>
              <a:buFont typeface="Wingdings" panose="05000000000000000000" pitchFamily="2" charset="2"/>
              <a:buChar char="Ø"/>
            </a:pPr>
            <a:r>
              <a:rPr lang="en-US" dirty="0"/>
              <a:t>Communications Committee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37429F2-253C-6EE8-56FD-47EB5B26F7F1}"/>
              </a:ext>
            </a:extLst>
          </p:cNvPr>
          <p:cNvSpPr txBox="1"/>
          <p:nvPr/>
        </p:nvSpPr>
        <p:spPr>
          <a:xfrm>
            <a:off x="658368" y="4201668"/>
            <a:ext cx="82753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If you are interested in joining a committee, please use the QR form below and provide your contact information:</a:t>
            </a:r>
          </a:p>
        </p:txBody>
      </p:sp>
      <p:pic>
        <p:nvPicPr>
          <p:cNvPr id="8" name="Picture 7" descr="A qr code with a few black squares&#10;&#10;AI-generated content may be incorrect.">
            <a:extLst>
              <a:ext uri="{FF2B5EF4-FFF2-40B4-BE49-F238E27FC236}">
                <a16:creationId xmlns:a16="http://schemas.microsoft.com/office/drawing/2014/main" id="{06BF0840-CD0F-F201-CAC2-70E1804752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5145" y="4847999"/>
            <a:ext cx="1790855" cy="1760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6252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84781D-D8F4-0CF9-6909-F28A4B05EC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4CF236A-AE20-EF2E-BA53-7EA51F331D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2040" y="264873"/>
            <a:ext cx="5157292" cy="165576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486F180-AC9C-6B61-1760-92EA3BCC9A5A}"/>
              </a:ext>
            </a:extLst>
          </p:cNvPr>
          <p:cNvSpPr txBox="1"/>
          <p:nvPr/>
        </p:nvSpPr>
        <p:spPr>
          <a:xfrm>
            <a:off x="2573314" y="3122198"/>
            <a:ext cx="609760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Bahnschrift" panose="020B0502040204020203" pitchFamily="34" charset="0"/>
              </a:rPr>
              <a:t>Treasurer’s Report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648C392-C90F-B800-B794-A45C33BF18D3}"/>
              </a:ext>
            </a:extLst>
          </p:cNvPr>
          <p:cNvSpPr txBox="1"/>
          <p:nvPr/>
        </p:nvSpPr>
        <p:spPr>
          <a:xfrm flipH="1">
            <a:off x="6574536" y="5327361"/>
            <a:ext cx="35387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r>
              <a:rPr lang="en-US" dirty="0"/>
              <a:t>Beth Battisti, MHA, C-TAGME</a:t>
            </a:r>
          </a:p>
          <a:p>
            <a:r>
              <a:rPr lang="en-US" dirty="0"/>
              <a:t>Treasurer, ARANS</a:t>
            </a:r>
          </a:p>
        </p:txBody>
      </p:sp>
    </p:spTree>
    <p:extLst>
      <p:ext uri="{BB962C8B-B14F-4D97-AF65-F5344CB8AC3E}">
        <p14:creationId xmlns:p14="http://schemas.microsoft.com/office/powerpoint/2010/main" val="8192852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8C710FA6-6C27-98D0-12B5-FD6B18BE7A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3941D2-2528-3A23-5636-B7331CE1C5B4}"/>
              </a:ext>
            </a:extLst>
          </p:cNvPr>
          <p:cNvSpPr txBox="1">
            <a:spLocks/>
          </p:cNvSpPr>
          <p:nvPr/>
        </p:nvSpPr>
        <p:spPr>
          <a:xfrm>
            <a:off x="857200" y="504891"/>
            <a:ext cx="10477600" cy="115724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/>
              <a:t>Annual Meeting Proft/Loss Statement </a:t>
            </a:r>
          </a:p>
        </p:txBody>
      </p:sp>
      <p:graphicFrame>
        <p:nvGraphicFramePr>
          <p:cNvPr id="4" name="Content Placeholder 6">
            <a:extLst>
              <a:ext uri="{FF2B5EF4-FFF2-40B4-BE49-F238E27FC236}">
                <a16:creationId xmlns:a16="http://schemas.microsoft.com/office/drawing/2014/main" id="{27007BB6-FA7B-3B8D-4157-05E74AF8051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49189838"/>
              </p:ext>
            </p:extLst>
          </p:nvPr>
        </p:nvGraphicFramePr>
        <p:xfrm>
          <a:off x="2200433" y="1577052"/>
          <a:ext cx="8175361" cy="4944216"/>
        </p:xfrm>
        <a:graphic>
          <a:graphicData uri="http://schemas.openxmlformats.org/drawingml/2006/table">
            <a:tbl>
              <a:tblPr firstRow="1" bandRow="1">
                <a:tableStyleId>{8799B23B-EC83-4686-B30A-512413B5E67A}</a:tableStyleId>
              </a:tblPr>
              <a:tblGrid>
                <a:gridCol w="1751466">
                  <a:extLst>
                    <a:ext uri="{9D8B030D-6E8A-4147-A177-3AD203B41FA5}">
                      <a16:colId xmlns:a16="http://schemas.microsoft.com/office/drawing/2014/main" val="2511556842"/>
                    </a:ext>
                  </a:extLst>
                </a:gridCol>
                <a:gridCol w="3313678">
                  <a:extLst>
                    <a:ext uri="{9D8B030D-6E8A-4147-A177-3AD203B41FA5}">
                      <a16:colId xmlns:a16="http://schemas.microsoft.com/office/drawing/2014/main" val="1002605083"/>
                    </a:ext>
                  </a:extLst>
                </a:gridCol>
                <a:gridCol w="3110217">
                  <a:extLst>
                    <a:ext uri="{9D8B030D-6E8A-4147-A177-3AD203B41FA5}">
                      <a16:colId xmlns:a16="http://schemas.microsoft.com/office/drawing/2014/main" val="2632084367"/>
                    </a:ext>
                  </a:extLst>
                </a:gridCol>
              </a:tblGrid>
              <a:tr h="322993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000" b="1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YEAR</a:t>
                      </a:r>
                      <a:endParaRPr lang="en-US" sz="2000" b="1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7218" marR="80413" marT="53609" marB="53609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000" b="1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LOCATION</a:t>
                      </a:r>
                      <a:endParaRPr lang="en-US" sz="2000" b="1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7218" marR="80413" marT="53609" marB="53609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000" b="1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PROFIT/LOSS</a:t>
                      </a:r>
                      <a:endParaRPr lang="en-US" sz="2000" b="1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7218" marR="80413" marT="53609" marB="53609" anchor="ctr"/>
                </a:tc>
                <a:extLst>
                  <a:ext uri="{0D108BD9-81ED-4DB2-BD59-A6C34878D82A}">
                    <a16:rowId xmlns:a16="http://schemas.microsoft.com/office/drawing/2014/main" val="45309728"/>
                  </a:ext>
                </a:extLst>
              </a:tr>
              <a:tr h="322993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0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2014</a:t>
                      </a:r>
                      <a:endParaRPr lang="en-US" sz="2000" b="1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7218" marR="80413" marT="53609" marB="53609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0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Rochester, MN</a:t>
                      </a:r>
                      <a:endParaRPr lang="en-US" sz="20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7218" marR="80413" marT="53609" marB="53609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200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$9,404 </a:t>
                      </a:r>
                      <a:endParaRPr lang="en-US" sz="2000" b="0" i="0" u="none" strike="noStrik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7218" marR="80413" marT="53609" marB="53609" anchor="ctr"/>
                </a:tc>
                <a:extLst>
                  <a:ext uri="{0D108BD9-81ED-4DB2-BD59-A6C34878D82A}">
                    <a16:rowId xmlns:a16="http://schemas.microsoft.com/office/drawing/2014/main" val="3746000450"/>
                  </a:ext>
                </a:extLst>
              </a:tr>
              <a:tr h="322993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00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2015</a:t>
                      </a:r>
                      <a:endParaRPr lang="en-US" sz="2000" b="1" i="0" u="none" strike="noStrik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7218" marR="80413" marT="53609" marB="53609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0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Miami, FL</a:t>
                      </a:r>
                      <a:endParaRPr lang="en-US" sz="20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7218" marR="80413" marT="53609" marB="53609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200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($3,236)</a:t>
                      </a:r>
                      <a:endParaRPr lang="en-US" sz="2000" b="0" i="0" u="none" strike="noStrik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7218" marR="80413" marT="53609" marB="53609" anchor="ctr"/>
                </a:tc>
                <a:extLst>
                  <a:ext uri="{0D108BD9-81ED-4DB2-BD59-A6C34878D82A}">
                    <a16:rowId xmlns:a16="http://schemas.microsoft.com/office/drawing/2014/main" val="3222479273"/>
                  </a:ext>
                </a:extLst>
              </a:tr>
              <a:tr h="322993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0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2016</a:t>
                      </a:r>
                      <a:endParaRPr lang="en-US" sz="2000" b="1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7218" marR="80413" marT="53609" marB="53609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0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Indianapolis, In</a:t>
                      </a:r>
                      <a:endParaRPr lang="en-US" sz="20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7218" marR="80413" marT="53609" marB="53609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20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$9,875 </a:t>
                      </a:r>
                      <a:endParaRPr lang="en-US" sz="20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7218" marR="80413" marT="53609" marB="53609" anchor="ctr"/>
                </a:tc>
                <a:extLst>
                  <a:ext uri="{0D108BD9-81ED-4DB2-BD59-A6C34878D82A}">
                    <a16:rowId xmlns:a16="http://schemas.microsoft.com/office/drawing/2014/main" val="3336338312"/>
                  </a:ext>
                </a:extLst>
              </a:tr>
              <a:tr h="322993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00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2017</a:t>
                      </a:r>
                      <a:endParaRPr lang="en-US" sz="2000" b="1" i="0" u="none" strike="noStrik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7218" marR="80413" marT="53609" marB="53609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0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Houston, TX</a:t>
                      </a:r>
                      <a:endParaRPr lang="en-US" sz="20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7218" marR="80413" marT="53609" marB="53609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20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$12,359 </a:t>
                      </a:r>
                      <a:endParaRPr lang="en-US" sz="20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7218" marR="80413" marT="53609" marB="53609" anchor="ctr"/>
                </a:tc>
                <a:extLst>
                  <a:ext uri="{0D108BD9-81ED-4DB2-BD59-A6C34878D82A}">
                    <a16:rowId xmlns:a16="http://schemas.microsoft.com/office/drawing/2014/main" val="670070193"/>
                  </a:ext>
                </a:extLst>
              </a:tr>
              <a:tr h="322993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00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2018</a:t>
                      </a:r>
                      <a:endParaRPr lang="en-US" sz="2000" b="1" i="0" u="none" strike="noStrik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7218" marR="80413" marT="53609" marB="53609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0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Hershey, PA</a:t>
                      </a:r>
                      <a:endParaRPr lang="en-US" sz="20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7218" marR="80413" marT="53609" marB="53609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20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$6,483 </a:t>
                      </a:r>
                      <a:endParaRPr lang="en-US" sz="20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7218" marR="80413" marT="53609" marB="53609" anchor="ctr"/>
                </a:tc>
                <a:extLst>
                  <a:ext uri="{0D108BD9-81ED-4DB2-BD59-A6C34878D82A}">
                    <a16:rowId xmlns:a16="http://schemas.microsoft.com/office/drawing/2014/main" val="2597633029"/>
                  </a:ext>
                </a:extLst>
              </a:tr>
              <a:tr h="322993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00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2019</a:t>
                      </a:r>
                      <a:endParaRPr lang="en-US" sz="2000" b="1" i="0" u="none" strike="noStrik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7218" marR="80413" marT="53609" marB="53609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0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Seattle, WA</a:t>
                      </a:r>
                      <a:endParaRPr lang="en-US" sz="20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7218" marR="80413" marT="53609" marB="53609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20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$4,494 </a:t>
                      </a:r>
                      <a:endParaRPr lang="en-US" sz="20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7218" marR="80413" marT="53609" marB="53609" anchor="ctr"/>
                </a:tc>
                <a:extLst>
                  <a:ext uri="{0D108BD9-81ED-4DB2-BD59-A6C34878D82A}">
                    <a16:rowId xmlns:a16="http://schemas.microsoft.com/office/drawing/2014/main" val="2203294116"/>
                  </a:ext>
                </a:extLst>
              </a:tr>
              <a:tr h="322993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00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2020</a:t>
                      </a:r>
                      <a:endParaRPr lang="en-US" sz="2000" b="1" i="0" u="none" strike="noStrik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7218" marR="80413" marT="53609" marB="53609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00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Virtual Meeting</a:t>
                      </a:r>
                      <a:endParaRPr lang="en-US" sz="2000" b="0" i="0" u="none" strike="noStrik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7218" marR="80413" marT="53609" marB="53609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20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$0.00 </a:t>
                      </a:r>
                      <a:endParaRPr lang="en-US" sz="20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7218" marR="80413" marT="53609" marB="53609" anchor="ctr"/>
                </a:tc>
                <a:extLst>
                  <a:ext uri="{0D108BD9-81ED-4DB2-BD59-A6C34878D82A}">
                    <a16:rowId xmlns:a16="http://schemas.microsoft.com/office/drawing/2014/main" val="2625559032"/>
                  </a:ext>
                </a:extLst>
              </a:tr>
              <a:tr h="322993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00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2021</a:t>
                      </a:r>
                      <a:endParaRPr lang="en-US" sz="2000" b="1" i="0" u="none" strike="noStrik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7218" marR="80413" marT="53609" marB="53609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0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Austin, TX</a:t>
                      </a:r>
                      <a:endParaRPr lang="en-US" sz="20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7218" marR="80413" marT="53609" marB="53609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20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$8,831 </a:t>
                      </a:r>
                      <a:endParaRPr lang="en-US" sz="20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7218" marR="80413" marT="53609" marB="53609" anchor="ctr"/>
                </a:tc>
                <a:extLst>
                  <a:ext uri="{0D108BD9-81ED-4DB2-BD59-A6C34878D82A}">
                    <a16:rowId xmlns:a16="http://schemas.microsoft.com/office/drawing/2014/main" val="32468129"/>
                  </a:ext>
                </a:extLst>
              </a:tr>
              <a:tr h="322993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00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2022</a:t>
                      </a:r>
                      <a:endParaRPr lang="en-US" sz="2000" b="1" i="0" u="none" strike="noStrik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7218" marR="80413" marT="53609" marB="53609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00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Detroit, MI</a:t>
                      </a:r>
                      <a:endParaRPr lang="en-US" sz="2000" b="0" i="0" u="none" strike="noStrik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7218" marR="80413" marT="53609" marB="53609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20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$242 </a:t>
                      </a:r>
                      <a:endParaRPr lang="en-US" sz="20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7218" marR="80413" marT="53609" marB="53609" anchor="ctr"/>
                </a:tc>
                <a:extLst>
                  <a:ext uri="{0D108BD9-81ED-4DB2-BD59-A6C34878D82A}">
                    <a16:rowId xmlns:a16="http://schemas.microsoft.com/office/drawing/2014/main" val="2960163533"/>
                  </a:ext>
                </a:extLst>
              </a:tr>
              <a:tr h="322993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00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2023</a:t>
                      </a:r>
                      <a:endParaRPr lang="en-US" sz="2000" b="1" i="0" u="none" strike="noStrik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7218" marR="80413" marT="53609" marB="53609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00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Dallas, TX</a:t>
                      </a:r>
                      <a:endParaRPr lang="en-US" sz="2000" b="0" i="0" u="none" strike="noStrik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7218" marR="80413" marT="53609" marB="53609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20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$1,424 </a:t>
                      </a:r>
                      <a:endParaRPr lang="en-US" sz="20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7218" marR="80413" marT="53609" marB="53609" anchor="ctr"/>
                </a:tc>
                <a:extLst>
                  <a:ext uri="{0D108BD9-81ED-4DB2-BD59-A6C34878D82A}">
                    <a16:rowId xmlns:a16="http://schemas.microsoft.com/office/drawing/2014/main" val="1060878459"/>
                  </a:ext>
                </a:extLst>
              </a:tr>
              <a:tr h="322993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0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2024</a:t>
                      </a:r>
                      <a:endParaRPr lang="en-US" sz="2000" b="1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7218" marR="80413" marT="53609" marB="53609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00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New York NY</a:t>
                      </a:r>
                      <a:endParaRPr lang="en-US" sz="2000" b="0" i="0" u="none" strike="noStrik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7218" marR="80413" marT="53609" marB="53609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20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$2,741 </a:t>
                      </a:r>
                      <a:endParaRPr lang="en-US" sz="20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7218" marR="80413" marT="53609" marB="53609" anchor="ctr"/>
                </a:tc>
                <a:extLst>
                  <a:ext uri="{0D108BD9-81ED-4DB2-BD59-A6C34878D82A}">
                    <a16:rowId xmlns:a16="http://schemas.microsoft.com/office/drawing/2014/main" val="40163567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685914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59F7D8F4-9DEE-75BD-E80B-F7A85F588D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265FBB-4B44-0FFE-CA81-09DC959E200F}"/>
              </a:ext>
            </a:extLst>
          </p:cNvPr>
          <p:cNvSpPr txBox="1">
            <a:spLocks/>
          </p:cNvSpPr>
          <p:nvPr/>
        </p:nvSpPr>
        <p:spPr>
          <a:xfrm>
            <a:off x="1130493" y="681037"/>
            <a:ext cx="10477600" cy="115724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 dirty="0"/>
              <a:t>New York Meeting Overview</a:t>
            </a:r>
          </a:p>
        </p:txBody>
      </p:sp>
      <p:graphicFrame>
        <p:nvGraphicFramePr>
          <p:cNvPr id="3" name="Content Placeholder 2">
            <a:extLst>
              <a:ext uri="{FF2B5EF4-FFF2-40B4-BE49-F238E27FC236}">
                <a16:creationId xmlns:a16="http://schemas.microsoft.com/office/drawing/2014/main" id="{28F34F7A-0A63-6EB6-9A50-4DB645AAC1F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90654768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98519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E771A1D5-5043-4126-BF4E-E29A63AF45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93DB21-2E92-D986-BF0A-736B052B94DE}"/>
              </a:ext>
            </a:extLst>
          </p:cNvPr>
          <p:cNvSpPr txBox="1">
            <a:spLocks/>
          </p:cNvSpPr>
          <p:nvPr/>
        </p:nvSpPr>
        <p:spPr>
          <a:xfrm>
            <a:off x="682437" y="681037"/>
            <a:ext cx="10477600" cy="115724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 dirty="0"/>
              <a:t>New York Meeting Expense Overview</a:t>
            </a:r>
          </a:p>
        </p:txBody>
      </p:sp>
      <p:graphicFrame>
        <p:nvGraphicFramePr>
          <p:cNvPr id="9" name="Content Placeholder 3">
            <a:extLst>
              <a:ext uri="{FF2B5EF4-FFF2-40B4-BE49-F238E27FC236}">
                <a16:creationId xmlns:a16="http://schemas.microsoft.com/office/drawing/2014/main" id="{D9EB5BA5-1DFE-C1B2-1EC9-66790C10892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32502956"/>
              </p:ext>
            </p:extLst>
          </p:nvPr>
        </p:nvGraphicFramePr>
        <p:xfrm>
          <a:off x="1219200" y="2743200"/>
          <a:ext cx="9829799" cy="2712587"/>
        </p:xfrm>
        <a:graphic>
          <a:graphicData uri="http://schemas.openxmlformats.org/drawingml/2006/table">
            <a:tbl>
              <a:tblPr/>
              <a:tblGrid>
                <a:gridCol w="6913503">
                  <a:extLst>
                    <a:ext uri="{9D8B030D-6E8A-4147-A177-3AD203B41FA5}">
                      <a16:colId xmlns:a16="http://schemas.microsoft.com/office/drawing/2014/main" val="609059731"/>
                    </a:ext>
                  </a:extLst>
                </a:gridCol>
                <a:gridCol w="2916296">
                  <a:extLst>
                    <a:ext uri="{9D8B030D-6E8A-4147-A177-3AD203B41FA5}">
                      <a16:colId xmlns:a16="http://schemas.microsoft.com/office/drawing/2014/main" val="1451946423"/>
                    </a:ext>
                  </a:extLst>
                </a:gridCol>
              </a:tblGrid>
              <a:tr h="901440"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pPr algn="l" fontAlgn="b"/>
                      <a:r>
                        <a:rPr lang="en-US" sz="3300" u="none" strike="noStrike" dirty="0">
                          <a:effectLst/>
                        </a:rPr>
                        <a:t>Total Meeting expenses</a:t>
                      </a:r>
                      <a:endParaRPr lang="en-US" sz="33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5716" marR="15716" marT="15716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EA72E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pPr algn="r" fontAlgn="b"/>
                      <a:r>
                        <a:rPr lang="en-US" sz="3300" u="none" strike="noStrike" dirty="0">
                          <a:effectLst/>
                        </a:rPr>
                        <a:t>$41,243.97</a:t>
                      </a:r>
                      <a:endParaRPr lang="en-US" sz="33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5716" marR="15716" marT="15716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EA72E">
                        <a:lumMod val="40000"/>
                        <a:lumOff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1187181"/>
                  </a:ext>
                </a:extLst>
              </a:tr>
              <a:tr h="909707"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pPr algn="l" fontAlgn="b"/>
                      <a:r>
                        <a:rPr lang="en-US" sz="3300" u="none" strike="noStrike" dirty="0">
                          <a:effectLst/>
                        </a:rPr>
                        <a:t>Total Meeting Revenue</a:t>
                      </a:r>
                      <a:endParaRPr lang="en-US" sz="33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5716" marR="15716" marT="15716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EA72E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pPr algn="r" fontAlgn="b"/>
                      <a:r>
                        <a:rPr lang="en-US" sz="3300" u="none" strike="noStrike" dirty="0">
                          <a:effectLst/>
                        </a:rPr>
                        <a:t>$43,985</a:t>
                      </a:r>
                      <a:endParaRPr lang="en-US" sz="33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5716" marR="15716" marT="15716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EA72E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92106652"/>
                  </a:ext>
                </a:extLst>
              </a:tr>
              <a:tr h="901440"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pPr algn="l" fontAlgn="b"/>
                      <a:r>
                        <a:rPr lang="en-US" sz="3300" u="none" strike="noStrike" dirty="0">
                          <a:effectLst/>
                        </a:rPr>
                        <a:t>Profit</a:t>
                      </a:r>
                      <a:endParaRPr lang="en-US" sz="33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5716" marR="15716" marT="15716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EA72E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pPr algn="r" fontAlgn="b"/>
                      <a:r>
                        <a:rPr lang="en-US" sz="3300" u="none" strike="noStrike" dirty="0">
                          <a:effectLst/>
                        </a:rPr>
                        <a:t>$2,741.03</a:t>
                      </a:r>
                      <a:endParaRPr lang="en-US" sz="33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5716" marR="15716" marT="15716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EA72E">
                        <a:lumMod val="40000"/>
                        <a:lumOff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7197028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139338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3DBC38EE-895D-EE89-565D-BF3A15DAE6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6AF60C-F5DC-08CA-266E-7CC83AF1D619}"/>
              </a:ext>
            </a:extLst>
          </p:cNvPr>
          <p:cNvSpPr txBox="1">
            <a:spLocks/>
          </p:cNvSpPr>
          <p:nvPr/>
        </p:nvSpPr>
        <p:spPr>
          <a:xfrm>
            <a:off x="682437" y="681037"/>
            <a:ext cx="10477600" cy="115724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 dirty="0"/>
              <a:t>New York Meeting Expense Overview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649DECAC-31FC-8F3D-FC9B-D23AAB8DD1F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57214105"/>
              </p:ext>
            </p:extLst>
          </p:nvPr>
        </p:nvGraphicFramePr>
        <p:xfrm>
          <a:off x="838200" y="1371600"/>
          <a:ext cx="10050018" cy="5339712"/>
        </p:xfrm>
        <a:graphic>
          <a:graphicData uri="http://schemas.openxmlformats.org/drawingml/2006/table">
            <a:tbl>
              <a:tblPr firstRow="1" bandRow="1"/>
              <a:tblGrid>
                <a:gridCol w="5068284">
                  <a:extLst>
                    <a:ext uri="{9D8B030D-6E8A-4147-A177-3AD203B41FA5}">
                      <a16:colId xmlns:a16="http://schemas.microsoft.com/office/drawing/2014/main" val="3073140803"/>
                    </a:ext>
                  </a:extLst>
                </a:gridCol>
                <a:gridCol w="4981734">
                  <a:extLst>
                    <a:ext uri="{9D8B030D-6E8A-4147-A177-3AD203B41FA5}">
                      <a16:colId xmlns:a16="http://schemas.microsoft.com/office/drawing/2014/main" val="283000291"/>
                    </a:ext>
                  </a:extLst>
                </a:gridCol>
              </a:tblGrid>
              <a:tr h="381408">
                <a:tc>
                  <a:txBody>
                    <a:bodyPr/>
                    <a:lstStyle>
                      <a:lvl1pPr marL="0">
                        <a:defRPr b="1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1pPr>
                      <a:lvl2pPr marL="457200">
                        <a:defRPr b="1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2pPr>
                      <a:lvl3pPr marL="914400">
                        <a:defRPr b="1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3pPr>
                      <a:lvl4pPr marL="1371600">
                        <a:defRPr b="1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4pPr>
                      <a:lvl5pPr marL="1828800">
                        <a:defRPr b="1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5pPr>
                      <a:lvl6pPr marL="2286000">
                        <a:defRPr b="1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6pPr>
                      <a:lvl7pPr marL="2743200">
                        <a:defRPr b="1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7pPr>
                      <a:lvl8pPr marL="3200400">
                        <a:defRPr b="1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8pPr>
                      <a:lvl9pPr marL="3657600">
                        <a:defRPr b="1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endParaRPr lang="en-US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EA72E"/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 b="1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1pPr>
                      <a:lvl2pPr marL="457200">
                        <a:defRPr b="1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2pPr>
                      <a:lvl3pPr marL="914400">
                        <a:defRPr b="1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3pPr>
                      <a:lvl4pPr marL="1371600">
                        <a:defRPr b="1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4pPr>
                      <a:lvl5pPr marL="1828800">
                        <a:defRPr b="1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5pPr>
                      <a:lvl6pPr marL="2286000">
                        <a:defRPr b="1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6pPr>
                      <a:lvl7pPr marL="2743200">
                        <a:defRPr b="1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7pPr>
                      <a:lvl8pPr marL="3200400">
                        <a:defRPr b="1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8pPr>
                      <a:lvl9pPr marL="3657600">
                        <a:defRPr b="1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endParaRPr lang="en-US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EA72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7743274"/>
                  </a:ext>
                </a:extLst>
              </a:tr>
              <a:tr h="381408"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r>
                        <a:rPr lang="en-US" b="1" dirty="0"/>
                        <a:t>Cornell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EA72E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endParaRPr lang="en-US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EA72E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7522107"/>
                  </a:ext>
                </a:extLst>
              </a:tr>
              <a:tr h="381408"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r>
                        <a:rPr lang="en-US" dirty="0"/>
                        <a:t>   Catering Expenses(lunch, breaks)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EA72E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r>
                        <a:rPr lang="en-US" dirty="0"/>
                        <a:t>$4,570.00</a:t>
                      </a:r>
                      <a:r>
                        <a:rPr lang="en-US" i="1" dirty="0"/>
                        <a:t>** ( Breakfast &amp; service fees waived)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EA72E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03030089"/>
                  </a:ext>
                </a:extLst>
              </a:tr>
              <a:tr h="381408"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r>
                        <a:rPr lang="en-US" dirty="0"/>
                        <a:t>   Room Rental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EA72E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r>
                        <a:rPr lang="en-US" dirty="0"/>
                        <a:t>$2,100.00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EA72E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47116279"/>
                  </a:ext>
                </a:extLst>
              </a:tr>
              <a:tr h="381408"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r>
                        <a:rPr lang="en-US" dirty="0"/>
                        <a:t>   Opening Reception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EA72E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r>
                        <a:rPr lang="en-US" dirty="0"/>
                        <a:t>$6,765.20 </a:t>
                      </a:r>
                      <a:endParaRPr lang="en-US" i="1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EA72E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69945003"/>
                  </a:ext>
                </a:extLst>
              </a:tr>
              <a:tr h="381408"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r>
                        <a:rPr lang="en-US" dirty="0"/>
                        <a:t>   Audiovisual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EA72E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r>
                        <a:rPr lang="en-US" dirty="0"/>
                        <a:t>$1,775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EA72E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26512704"/>
                  </a:ext>
                </a:extLst>
              </a:tr>
              <a:tr h="381408"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endParaRPr lang="en-US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EA72E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endParaRPr lang="en-US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EA72E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89155109"/>
                  </a:ext>
                </a:extLst>
              </a:tr>
              <a:tr h="381408"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r>
                        <a:rPr lang="en-US" b="1" dirty="0"/>
                        <a:t>Carmines- ARANS/SNS Dinner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EA72E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r>
                        <a:rPr lang="en-US" dirty="0"/>
                        <a:t>$14,205.48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EA72E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00396433"/>
                  </a:ext>
                </a:extLst>
              </a:tr>
              <a:tr h="381408"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endParaRPr lang="en-US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EA72E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endParaRPr lang="en-US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EA72E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73987546"/>
                  </a:ext>
                </a:extLst>
              </a:tr>
              <a:tr h="381408"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r>
                        <a:rPr lang="en-US" b="1" dirty="0"/>
                        <a:t>Transportation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EA72E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r>
                        <a:rPr lang="en-US" dirty="0"/>
                        <a:t>$11,055.00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EA72E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20740291"/>
                  </a:ext>
                </a:extLst>
              </a:tr>
              <a:tr h="381408"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endParaRPr lang="en-US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EA72E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endParaRPr lang="en-US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EA72E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9525432"/>
                  </a:ext>
                </a:extLst>
              </a:tr>
              <a:tr h="381408"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r>
                        <a:rPr lang="en-US" b="1" dirty="0"/>
                        <a:t>Speaker Gifts/Misc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EA72E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r>
                        <a:rPr lang="en-US" dirty="0"/>
                        <a:t>$453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EA72E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30920262"/>
                  </a:ext>
                </a:extLst>
              </a:tr>
              <a:tr h="381408"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endParaRPr lang="en-US" b="1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EA72E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endParaRPr lang="en-US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EA72E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75016119"/>
                  </a:ext>
                </a:extLst>
              </a:tr>
              <a:tr h="381408"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r>
                        <a:rPr lang="en-US" b="1" dirty="0"/>
                        <a:t>Total Expenses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EA72E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r>
                        <a:rPr lang="en-US" dirty="0"/>
                        <a:t>$41,243.79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EA72E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3657738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167334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81F9E028-D189-E337-5855-E6FF9FAE32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890530-AEA6-9DBB-1498-952FB9CDFA65}"/>
              </a:ext>
            </a:extLst>
          </p:cNvPr>
          <p:cNvSpPr txBox="1">
            <a:spLocks/>
          </p:cNvSpPr>
          <p:nvPr/>
        </p:nvSpPr>
        <p:spPr>
          <a:xfrm>
            <a:off x="682437" y="681037"/>
            <a:ext cx="10477600" cy="115724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 dirty="0"/>
              <a:t>ARANS Financial Statement</a:t>
            </a:r>
          </a:p>
        </p:txBody>
      </p:sp>
      <p:graphicFrame>
        <p:nvGraphicFramePr>
          <p:cNvPr id="3" name="Content Placeholder 3">
            <a:extLst>
              <a:ext uri="{FF2B5EF4-FFF2-40B4-BE49-F238E27FC236}">
                <a16:creationId xmlns:a16="http://schemas.microsoft.com/office/drawing/2014/main" id="{A6F10C34-87BC-510C-232C-490DE492FCD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95327732"/>
              </p:ext>
            </p:extLst>
          </p:nvPr>
        </p:nvGraphicFramePr>
        <p:xfrm>
          <a:off x="914400" y="1981200"/>
          <a:ext cx="10322152" cy="4391069"/>
        </p:xfrm>
        <a:graphic>
          <a:graphicData uri="http://schemas.openxmlformats.org/drawingml/2006/table">
            <a:tbl>
              <a:tblPr firstRow="1" bandRow="1"/>
              <a:tblGrid>
                <a:gridCol w="5029200">
                  <a:extLst>
                    <a:ext uri="{9D8B030D-6E8A-4147-A177-3AD203B41FA5}">
                      <a16:colId xmlns:a16="http://schemas.microsoft.com/office/drawing/2014/main" val="1439927721"/>
                    </a:ext>
                  </a:extLst>
                </a:gridCol>
                <a:gridCol w="5292952">
                  <a:extLst>
                    <a:ext uri="{9D8B030D-6E8A-4147-A177-3AD203B41FA5}">
                      <a16:colId xmlns:a16="http://schemas.microsoft.com/office/drawing/2014/main" val="2404868860"/>
                    </a:ext>
                  </a:extLst>
                </a:gridCol>
              </a:tblGrid>
              <a:tr h="222250">
                <a:tc>
                  <a:txBody>
                    <a:bodyPr/>
                    <a:lstStyle>
                      <a:lvl1pPr marL="0">
                        <a:defRPr b="1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1pPr>
                      <a:lvl2pPr marL="457200">
                        <a:defRPr b="1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2pPr>
                      <a:lvl3pPr marL="914400">
                        <a:defRPr b="1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3pPr>
                      <a:lvl4pPr marL="1371600">
                        <a:defRPr b="1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4pPr>
                      <a:lvl5pPr marL="1828800">
                        <a:defRPr b="1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5pPr>
                      <a:lvl6pPr marL="2286000">
                        <a:defRPr b="1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6pPr>
                      <a:lvl7pPr marL="2743200">
                        <a:defRPr b="1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7pPr>
                      <a:lvl8pPr marL="3200400">
                        <a:defRPr b="1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8pPr>
                      <a:lvl9pPr marL="3657600">
                        <a:defRPr b="1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pPr algn="l" rtl="0" fontAlgn="ctr"/>
                      <a:r>
                        <a:rPr lang="en-US" sz="1700" u="none" strike="noStrike" dirty="0">
                          <a:effectLst/>
                        </a:rPr>
                        <a:t>Assets </a:t>
                      </a:r>
                      <a:endParaRPr lang="en-US" sz="17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839" marR="10839" marT="10839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EA72E"/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 b="1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1pPr>
                      <a:lvl2pPr marL="457200">
                        <a:defRPr b="1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2pPr>
                      <a:lvl3pPr marL="914400">
                        <a:defRPr b="1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3pPr>
                      <a:lvl4pPr marL="1371600">
                        <a:defRPr b="1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4pPr>
                      <a:lvl5pPr marL="1828800">
                        <a:defRPr b="1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5pPr>
                      <a:lvl6pPr marL="2286000">
                        <a:defRPr b="1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6pPr>
                      <a:lvl7pPr marL="2743200">
                        <a:defRPr b="1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7pPr>
                      <a:lvl8pPr marL="3200400">
                        <a:defRPr b="1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8pPr>
                      <a:lvl9pPr marL="3657600">
                        <a:defRPr b="1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pPr algn="r" fontAlgn="t"/>
                      <a:r>
                        <a:rPr lang="en-US" sz="1700" u="none" strike="noStrike">
                          <a:effectLst/>
                        </a:rPr>
                        <a:t> </a:t>
                      </a:r>
                      <a:endParaRPr lang="en-US" sz="1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839" marR="10839" marT="10839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EA72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57611155"/>
                  </a:ext>
                </a:extLst>
              </a:tr>
              <a:tr h="374650"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pPr algn="l" rtl="0" fontAlgn="ctr"/>
                      <a:r>
                        <a:rPr lang="en-US" sz="1700" u="none" strike="noStrike" dirty="0">
                          <a:effectLst/>
                        </a:rPr>
                        <a:t>    Beginning Balance</a:t>
                      </a:r>
                      <a:endParaRPr lang="en-US" sz="1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839" marR="10839" marT="10839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EA72E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pPr algn="r" rtl="0" fontAlgn="ctr"/>
                      <a:r>
                        <a:rPr lang="en-US" sz="1700" u="none" strike="noStrike">
                          <a:effectLst/>
                        </a:rPr>
                        <a:t>76,293.00</a:t>
                      </a:r>
                      <a:endParaRPr lang="en-US" sz="1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839" marR="10839" marT="10839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EA72E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80360910"/>
                  </a:ext>
                </a:extLst>
              </a:tr>
              <a:tr h="374650"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pPr algn="l" rtl="0" fontAlgn="ctr"/>
                      <a:r>
                        <a:rPr lang="en-US" sz="1700" u="none" strike="noStrike" dirty="0">
                          <a:effectLst/>
                        </a:rPr>
                        <a:t>    Revenues (meeting registration)</a:t>
                      </a:r>
                      <a:endParaRPr lang="en-US" sz="1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839" marR="10839" marT="10839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EA72E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pPr algn="r" rtl="0" fontAlgn="ctr"/>
                      <a:r>
                        <a:rPr lang="en-US" sz="1700" u="none" strike="noStrike">
                          <a:effectLst/>
                        </a:rPr>
                        <a:t>43,985.00</a:t>
                      </a:r>
                      <a:endParaRPr lang="en-US" sz="1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839" marR="10839" marT="10839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EA72E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71234809"/>
                  </a:ext>
                </a:extLst>
              </a:tr>
              <a:tr h="374650"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pPr algn="l" rtl="0" fontAlgn="ctr"/>
                      <a:r>
                        <a:rPr lang="en-US" sz="1700" u="none" strike="noStrike">
                          <a:effectLst/>
                        </a:rPr>
                        <a:t>Total Assets</a:t>
                      </a:r>
                      <a:endParaRPr lang="en-US" sz="1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839" marR="10839" marT="10839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EA72E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pPr algn="r" rtl="0" fontAlgn="ctr"/>
                      <a:r>
                        <a:rPr lang="en-US" sz="1700" u="none" strike="noStrike">
                          <a:effectLst/>
                        </a:rPr>
                        <a:t>120,278.00</a:t>
                      </a:r>
                      <a:endParaRPr lang="en-US" sz="1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839" marR="10839" marT="10839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EA72E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67272420"/>
                  </a:ext>
                </a:extLst>
              </a:tr>
              <a:tr h="374650"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pPr algn="l" fontAlgn="t"/>
                      <a:r>
                        <a:rPr lang="en-US" sz="1700" u="none" strike="noStrike">
                          <a:effectLst/>
                        </a:rPr>
                        <a:t> </a:t>
                      </a:r>
                      <a:endParaRPr lang="en-US" sz="1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839" marR="10839" marT="10839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EA72E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pPr algn="r" fontAlgn="t"/>
                      <a:r>
                        <a:rPr lang="en-US" sz="1700" u="none" strike="noStrike">
                          <a:effectLst/>
                        </a:rPr>
                        <a:t> </a:t>
                      </a:r>
                      <a:endParaRPr lang="en-US" sz="1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839" marR="10839" marT="10839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EA72E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86330037"/>
                  </a:ext>
                </a:extLst>
              </a:tr>
              <a:tr h="374650"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pPr algn="l" rtl="0" fontAlgn="ctr"/>
                      <a:r>
                        <a:rPr lang="en-US" sz="1700" u="none" strike="noStrike">
                          <a:effectLst/>
                        </a:rPr>
                        <a:t>Expenses</a:t>
                      </a:r>
                      <a:endParaRPr lang="en-US" sz="1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839" marR="10839" marT="10839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EA72E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pPr algn="r" fontAlgn="t"/>
                      <a:r>
                        <a:rPr lang="en-US" sz="1700" u="none" strike="noStrike">
                          <a:effectLst/>
                        </a:rPr>
                        <a:t> </a:t>
                      </a:r>
                      <a:endParaRPr lang="en-US" sz="1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839" marR="10839" marT="10839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EA72E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57632748"/>
                  </a:ext>
                </a:extLst>
              </a:tr>
              <a:tr h="374650"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pPr algn="l" rtl="0" fontAlgn="ctr"/>
                      <a:r>
                        <a:rPr lang="en-US" sz="1700" u="none" strike="noStrike" dirty="0">
                          <a:effectLst/>
                        </a:rPr>
                        <a:t>     Meeting Expenses**</a:t>
                      </a:r>
                      <a:endParaRPr lang="en-US" sz="1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839" marR="10839" marT="10839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EA72E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pPr algn="r" rtl="0" fontAlgn="ctr"/>
                      <a:r>
                        <a:rPr lang="en-US" sz="1700" u="none" strike="noStrike">
                          <a:effectLst/>
                        </a:rPr>
                        <a:t>41,243.79</a:t>
                      </a:r>
                      <a:endParaRPr lang="en-US" sz="1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839" marR="10839" marT="10839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EA72E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90139449"/>
                  </a:ext>
                </a:extLst>
              </a:tr>
              <a:tr h="374650"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pPr algn="l" rtl="0" fontAlgn="ctr"/>
                      <a:r>
                        <a:rPr lang="en-US" sz="1700" u="none" strike="noStrike">
                          <a:effectLst/>
                        </a:rPr>
                        <a:t>     Website</a:t>
                      </a:r>
                      <a:endParaRPr lang="en-US" sz="1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839" marR="10839" marT="10839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EA72E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pPr algn="r" rtl="0" fontAlgn="ctr"/>
                      <a:r>
                        <a:rPr lang="en-US" sz="1700" u="none" strike="noStrike">
                          <a:effectLst/>
                        </a:rPr>
                        <a:t>1,837.84</a:t>
                      </a:r>
                      <a:endParaRPr lang="en-US" sz="1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839" marR="10839" marT="10839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EA72E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34091413"/>
                  </a:ext>
                </a:extLst>
              </a:tr>
              <a:tr h="374650"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pPr algn="l" rtl="0" fontAlgn="ctr"/>
                      <a:r>
                        <a:rPr lang="en-US" sz="1700" u="none" strike="noStrike" dirty="0">
                          <a:effectLst/>
                        </a:rPr>
                        <a:t>Total Expenses</a:t>
                      </a:r>
                      <a:endParaRPr lang="en-US" sz="17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839" marR="10839" marT="10839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EA72E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pPr algn="r" rtl="0" fontAlgn="ctr"/>
                      <a:r>
                        <a:rPr lang="en-US" sz="1700" u="none" strike="noStrike">
                          <a:effectLst/>
                        </a:rPr>
                        <a:t>43,081.63</a:t>
                      </a:r>
                      <a:endParaRPr lang="en-US" sz="1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839" marR="10839" marT="10839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EA72E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3415005"/>
                  </a:ext>
                </a:extLst>
              </a:tr>
              <a:tr h="374650"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pPr algn="l" fontAlgn="t"/>
                      <a:r>
                        <a:rPr lang="en-US" sz="1700" u="none" strike="noStrike">
                          <a:effectLst/>
                        </a:rPr>
                        <a:t> </a:t>
                      </a:r>
                      <a:endParaRPr lang="en-US" sz="1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839" marR="10839" marT="10839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EA72E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pPr algn="r" fontAlgn="t"/>
                      <a:r>
                        <a:rPr lang="en-US" sz="1700" u="none" strike="noStrike" dirty="0">
                          <a:effectLst/>
                        </a:rPr>
                        <a:t> </a:t>
                      </a:r>
                      <a:endParaRPr lang="en-US" sz="1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839" marR="10839" marT="10839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EA72E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2073969"/>
                  </a:ext>
                </a:extLst>
              </a:tr>
              <a:tr h="374650"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pPr algn="l" rtl="0" fontAlgn="ctr"/>
                      <a:r>
                        <a:rPr lang="en-US" sz="1700" u="none" strike="noStrike">
                          <a:effectLst/>
                        </a:rPr>
                        <a:t>Ending Balance</a:t>
                      </a:r>
                      <a:endParaRPr lang="en-US" sz="1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839" marR="10839" marT="10839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EA72E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pPr algn="r" rtl="0" fontAlgn="ctr"/>
                      <a:r>
                        <a:rPr lang="en-US" sz="1700" u="none" strike="noStrike">
                          <a:effectLst/>
                        </a:rPr>
                        <a:t> </a:t>
                      </a:r>
                      <a:endParaRPr lang="en-US" sz="1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839" marR="10839" marT="10839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EA72E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0939429"/>
                  </a:ext>
                </a:extLst>
              </a:tr>
              <a:tr h="374650"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pPr algn="l" fontAlgn="t"/>
                      <a:r>
                        <a:rPr lang="en-US" sz="1700" u="none" strike="noStrike">
                          <a:effectLst/>
                        </a:rPr>
                        <a:t> </a:t>
                      </a:r>
                      <a:endParaRPr lang="en-US" sz="1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839" marR="10839" marT="10839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EA72E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pPr algn="r" fontAlgn="t"/>
                      <a:r>
                        <a:rPr lang="en-US" sz="1700" u="none" strike="noStrike" dirty="0">
                          <a:effectLst/>
                        </a:rPr>
                        <a:t>77,196.37</a:t>
                      </a:r>
                      <a:endParaRPr lang="en-US" sz="1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839" marR="10839" marT="10839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EA72E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546399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2205919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030D0B94-1220-B033-26FF-50C06ED027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4FB68F-D8D9-74EF-440A-E6562907DC82}"/>
              </a:ext>
            </a:extLst>
          </p:cNvPr>
          <p:cNvSpPr txBox="1">
            <a:spLocks/>
          </p:cNvSpPr>
          <p:nvPr/>
        </p:nvSpPr>
        <p:spPr>
          <a:xfrm>
            <a:off x="682437" y="681037"/>
            <a:ext cx="10477600" cy="115724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 dirty="0"/>
              <a:t>Financial Future</a:t>
            </a:r>
          </a:p>
        </p:txBody>
      </p:sp>
      <p:graphicFrame>
        <p:nvGraphicFramePr>
          <p:cNvPr id="4" name="Content Placeholder 2">
            <a:extLst>
              <a:ext uri="{FF2B5EF4-FFF2-40B4-BE49-F238E27FC236}">
                <a16:creationId xmlns:a16="http://schemas.microsoft.com/office/drawing/2014/main" id="{D2AB8A9C-33BE-BD0D-A995-88393B80405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97406856"/>
              </p:ext>
            </p:extLst>
          </p:nvPr>
        </p:nvGraphicFramePr>
        <p:xfrm>
          <a:off x="764309" y="19272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70378231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8F340B-A9EF-58C1-7316-174E4E868A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0BB796C-3B95-5095-1276-C153ED0815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2040" y="264873"/>
            <a:ext cx="5157292" cy="165576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A111D37-51E3-C448-9577-E0849C688B54}"/>
              </a:ext>
            </a:extLst>
          </p:cNvPr>
          <p:cNvSpPr txBox="1"/>
          <p:nvPr/>
        </p:nvSpPr>
        <p:spPr>
          <a:xfrm>
            <a:off x="2476148" y="3013501"/>
            <a:ext cx="642438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Bahnschrift" panose="020B0502040204020203" pitchFamily="34" charset="0"/>
              </a:rPr>
              <a:t>New Member’s Report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670AC19-B6F8-D507-07DF-6051BEDF09D7}"/>
              </a:ext>
            </a:extLst>
          </p:cNvPr>
          <p:cNvSpPr txBox="1"/>
          <p:nvPr/>
        </p:nvSpPr>
        <p:spPr>
          <a:xfrm flipH="1">
            <a:off x="6967726" y="5190201"/>
            <a:ext cx="299008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r>
              <a:rPr lang="en-US" dirty="0"/>
              <a:t>Tobi Cooney, C-TAGME</a:t>
            </a:r>
          </a:p>
          <a:p>
            <a:r>
              <a:rPr lang="en-US" dirty="0"/>
              <a:t>New Administrator Liaison</a:t>
            </a:r>
          </a:p>
        </p:txBody>
      </p:sp>
    </p:spTree>
    <p:extLst>
      <p:ext uri="{BB962C8B-B14F-4D97-AF65-F5344CB8AC3E}">
        <p14:creationId xmlns:p14="http://schemas.microsoft.com/office/powerpoint/2010/main" val="238883344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6C7062-80DE-3457-356A-DCB2C4A87A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75831B4-1AEC-7E4C-6A91-54E233473A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2040" y="264873"/>
            <a:ext cx="5157292" cy="165576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EBEBA1E-6CC8-C748-E0E8-4947717D75B7}"/>
              </a:ext>
            </a:extLst>
          </p:cNvPr>
          <p:cNvSpPr txBox="1"/>
          <p:nvPr/>
        </p:nvSpPr>
        <p:spPr>
          <a:xfrm>
            <a:off x="603504" y="1761035"/>
            <a:ext cx="9208008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Clr>
                <a:srgbClr val="00B050"/>
              </a:buClr>
              <a:buFont typeface="Wingdings" panose="05000000000000000000" pitchFamily="2" charset="2"/>
              <a:buChar char="Ø"/>
            </a:pPr>
            <a:r>
              <a:rPr lang="en-US" sz="2800" dirty="0"/>
              <a:t>Get involved – run for an EC position, serve on a committee. As people retire, we need others to serve so ARANS continues to exist.</a:t>
            </a:r>
          </a:p>
          <a:p>
            <a:pPr marL="285750" indent="-285750">
              <a:buClr>
                <a:srgbClr val="00B050"/>
              </a:buClr>
              <a:buFont typeface="Wingdings" panose="05000000000000000000" pitchFamily="2" charset="2"/>
              <a:buChar char="Ø"/>
            </a:pPr>
            <a:endParaRPr lang="en-US" sz="2800" dirty="0"/>
          </a:p>
          <a:p>
            <a:pPr marL="285750" indent="-285750">
              <a:buClr>
                <a:srgbClr val="00B050"/>
              </a:buClr>
              <a:buFont typeface="Wingdings" panose="05000000000000000000" pitchFamily="2" charset="2"/>
              <a:buChar char="Ø"/>
            </a:pPr>
            <a:r>
              <a:rPr lang="en-US" sz="2800" dirty="0"/>
              <a:t>ARANS New Member information – twice a year will meet virtually for anyone wanting to connect.  Q&amp;A format so come with questions.</a:t>
            </a:r>
          </a:p>
          <a:p>
            <a:pPr marL="285750" indent="-285750">
              <a:buClr>
                <a:srgbClr val="00B050"/>
              </a:buClr>
              <a:buFont typeface="Wingdings" panose="05000000000000000000" pitchFamily="2" charset="2"/>
              <a:buChar char="Ø"/>
            </a:pPr>
            <a:endParaRPr lang="en-US" sz="2800" dirty="0"/>
          </a:p>
          <a:p>
            <a:pPr marL="285750" indent="-285750">
              <a:buClr>
                <a:srgbClr val="00B050"/>
              </a:buClr>
              <a:buFont typeface="Wingdings" panose="05000000000000000000" pitchFamily="2" charset="2"/>
              <a:buChar char="Ø"/>
            </a:pPr>
            <a:r>
              <a:rPr lang="en-US" sz="2800" dirty="0"/>
              <a:t>I am always available via email or a phone call.</a:t>
            </a:r>
          </a:p>
          <a:p>
            <a:pPr marL="285750" indent="-285750">
              <a:buClr>
                <a:srgbClr val="00B050"/>
              </a:buClr>
              <a:buFont typeface="Wingdings" panose="05000000000000000000" pitchFamily="2" charset="2"/>
              <a:buChar char="Ø"/>
            </a:pPr>
            <a:endParaRPr lang="en-US" sz="2800" dirty="0"/>
          </a:p>
          <a:p>
            <a:pPr marL="285750" indent="-285750">
              <a:buClr>
                <a:srgbClr val="00B050"/>
              </a:buClr>
              <a:buFont typeface="Wingdings" panose="05000000000000000000" pitchFamily="2" charset="2"/>
              <a:buChar char="Ø"/>
            </a:pPr>
            <a:r>
              <a:rPr lang="en-US" sz="2800" dirty="0"/>
              <a:t>Suggestions and/or feedback are welcome.</a:t>
            </a:r>
          </a:p>
        </p:txBody>
      </p:sp>
    </p:spTree>
    <p:extLst>
      <p:ext uri="{BB962C8B-B14F-4D97-AF65-F5344CB8AC3E}">
        <p14:creationId xmlns:p14="http://schemas.microsoft.com/office/powerpoint/2010/main" val="14505603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841375" cy="5664835"/>
          </a:xfrm>
          <a:custGeom>
            <a:avLst/>
            <a:gdLst/>
            <a:ahLst/>
            <a:cxnLst/>
            <a:rect l="l" t="t" r="r" b="b"/>
            <a:pathLst>
              <a:path w="841375" h="5664835">
                <a:moveTo>
                  <a:pt x="841247" y="0"/>
                </a:moveTo>
                <a:lnTo>
                  <a:pt x="0" y="0"/>
                </a:lnTo>
                <a:lnTo>
                  <a:pt x="0" y="5664708"/>
                </a:lnTo>
                <a:lnTo>
                  <a:pt x="841247" y="0"/>
                </a:lnTo>
                <a:close/>
              </a:path>
            </a:pathLst>
          </a:custGeom>
          <a:solidFill>
            <a:srgbClr val="90C225">
              <a:alpha val="850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" name="object 5" descr="A close-up of a logo&#10;&#10;AI-generated content may be incorrect.">
            <a:extLst>
              <a:ext uri="{FF2B5EF4-FFF2-40B4-BE49-F238E27FC236}">
                <a16:creationId xmlns:a16="http://schemas.microsoft.com/office/drawing/2014/main" id="{6E28B64C-7DA8-5C12-3573-A6339D9A2DFA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928876" y="178815"/>
            <a:ext cx="6401307" cy="188264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D52D6C0-2A7C-BD61-7139-F2835A03AD1F}"/>
              </a:ext>
            </a:extLst>
          </p:cNvPr>
          <p:cNvSpPr txBox="1"/>
          <p:nvPr/>
        </p:nvSpPr>
        <p:spPr>
          <a:xfrm>
            <a:off x="401320" y="2336800"/>
            <a:ext cx="10543540" cy="181588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>
                <a:latin typeface="Arial"/>
                <a:cs typeface="Arial"/>
              </a:rPr>
              <a:t>WELCOME TO THE 17TH ANNUAL ARANS MEETING</a:t>
            </a:r>
            <a:endParaRPr lang="en-US" sz="2800">
              <a:solidFill>
                <a:srgbClr val="000000"/>
              </a:solidFill>
              <a:latin typeface="Arial"/>
              <a:cs typeface="Arial"/>
            </a:endParaRPr>
          </a:p>
          <a:p>
            <a:pPr algn="ctr"/>
            <a:r>
              <a:rPr lang="en-US" sz="2800">
                <a:solidFill>
                  <a:srgbClr val="000000"/>
                </a:solidFill>
                <a:latin typeface="Arial"/>
                <a:cs typeface="Arial"/>
              </a:rPr>
              <a:t>CLEVELAND CLINIC</a:t>
            </a:r>
          </a:p>
          <a:p>
            <a:pPr algn="ctr"/>
            <a:r>
              <a:rPr lang="en-US" sz="2800">
                <a:solidFill>
                  <a:srgbClr val="000000"/>
                </a:solidFill>
                <a:latin typeface="Arial"/>
                <a:cs typeface="Arial"/>
              </a:rPr>
              <a:t>CLEVELAND, OHIO</a:t>
            </a:r>
          </a:p>
          <a:p>
            <a:pPr algn="ctr"/>
            <a:r>
              <a:rPr lang="en-US" sz="2800">
                <a:solidFill>
                  <a:srgbClr val="000000"/>
                </a:solidFill>
                <a:latin typeface="Arial"/>
                <a:cs typeface="Arial"/>
              </a:rPr>
              <a:t>MAY 15-17, 2025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7EDA4B-6996-15F6-2922-95810B3182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C447067-893A-BBAB-1D2B-7767A17DFB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2040" y="264873"/>
            <a:ext cx="5157292" cy="165576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C0A0B91-CBF5-69C7-6393-95A0AC0E8A04}"/>
              </a:ext>
            </a:extLst>
          </p:cNvPr>
          <p:cNvSpPr txBox="1"/>
          <p:nvPr/>
        </p:nvSpPr>
        <p:spPr>
          <a:xfrm>
            <a:off x="1736437" y="3131527"/>
            <a:ext cx="79248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Bahnschrift" panose="020B0502040204020203" pitchFamily="34" charset="0"/>
              </a:rPr>
              <a:t>Members at Large Report </a:t>
            </a:r>
          </a:p>
        </p:txBody>
      </p:sp>
    </p:spTree>
    <p:extLst>
      <p:ext uri="{BB962C8B-B14F-4D97-AF65-F5344CB8AC3E}">
        <p14:creationId xmlns:p14="http://schemas.microsoft.com/office/powerpoint/2010/main" val="224303390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BE25F8-1129-1EE3-9CD5-B1758E91AD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B3C0361-0572-0F7F-97F4-D85EAC2D9F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474727" cy="111557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805E8A5-16CF-F03E-5004-6FAD9AC72BF5}"/>
              </a:ext>
            </a:extLst>
          </p:cNvPr>
          <p:cNvSpPr txBox="1"/>
          <p:nvPr/>
        </p:nvSpPr>
        <p:spPr>
          <a:xfrm>
            <a:off x="982980" y="1282946"/>
            <a:ext cx="683514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1C794D"/>
                </a:solidFill>
                <a:latin typeface="Trebuchet MS"/>
                <a:cs typeface="Trebuchet MS"/>
              </a:rPr>
              <a:t>About the</a:t>
            </a:r>
            <a:r>
              <a:rPr lang="en-US" sz="3600" b="1" spc="-25" dirty="0">
                <a:solidFill>
                  <a:srgbClr val="1C794D"/>
                </a:solidFill>
                <a:latin typeface="Trebuchet MS"/>
                <a:cs typeface="Trebuchet MS"/>
              </a:rPr>
              <a:t> Members-</a:t>
            </a:r>
            <a:r>
              <a:rPr lang="en-US" sz="3600" b="1" spc="-10" dirty="0">
                <a:solidFill>
                  <a:srgbClr val="1C794D"/>
                </a:solidFill>
                <a:latin typeface="Trebuchet MS"/>
                <a:cs typeface="Trebuchet MS"/>
              </a:rPr>
              <a:t>at-Large</a:t>
            </a:r>
            <a:endParaRPr lang="en-US" sz="3600" dirty="0"/>
          </a:p>
        </p:txBody>
      </p:sp>
      <p:sp>
        <p:nvSpPr>
          <p:cNvPr id="6" name="object 4">
            <a:extLst>
              <a:ext uri="{FF2B5EF4-FFF2-40B4-BE49-F238E27FC236}">
                <a16:creationId xmlns:a16="http://schemas.microsoft.com/office/drawing/2014/main" id="{EBAD8F83-9D2A-F9C3-228B-9ED980093DC5}"/>
              </a:ext>
            </a:extLst>
          </p:cNvPr>
          <p:cNvSpPr txBox="1"/>
          <p:nvPr/>
        </p:nvSpPr>
        <p:spPr>
          <a:xfrm>
            <a:off x="916939" y="2227189"/>
            <a:ext cx="7642859" cy="3522118"/>
          </a:xfrm>
          <a:prstGeom prst="rect">
            <a:avLst/>
          </a:prstGeom>
        </p:spPr>
        <p:txBody>
          <a:bodyPr vert="horz" wrap="square" lIns="0" tIns="158115" rIns="0" bIns="0" rtlCol="0">
            <a:spAutoFit/>
          </a:bodyPr>
          <a:lstStyle/>
          <a:p>
            <a:pPr marL="354965" indent="-342265">
              <a:lnSpc>
                <a:spcPct val="100000"/>
              </a:lnSpc>
              <a:spcBef>
                <a:spcPts val="1245"/>
              </a:spcBef>
              <a:buClr>
                <a:srgbClr val="90C225"/>
              </a:buClr>
              <a:buSzPct val="80555"/>
              <a:buFont typeface="Wingdings 3"/>
              <a:buChar char=""/>
              <a:tabLst>
                <a:tab pos="354965" algn="l"/>
              </a:tabLst>
            </a:pPr>
            <a:r>
              <a:rPr sz="2800" dirty="0">
                <a:latin typeface="Trebuchet MS"/>
                <a:cs typeface="Trebuchet MS"/>
              </a:rPr>
              <a:t>Current</a:t>
            </a:r>
            <a:r>
              <a:rPr sz="2800" spc="-50" dirty="0">
                <a:latin typeface="Trebuchet MS"/>
                <a:cs typeface="Trebuchet MS"/>
              </a:rPr>
              <a:t> </a:t>
            </a:r>
            <a:r>
              <a:rPr sz="2800" spc="-20" dirty="0">
                <a:latin typeface="Trebuchet MS"/>
                <a:cs typeface="Trebuchet MS"/>
              </a:rPr>
              <a:t>MALs</a:t>
            </a:r>
            <a:endParaRPr sz="2800" dirty="0">
              <a:latin typeface="Trebuchet MS"/>
              <a:cs typeface="Trebuchet MS"/>
            </a:endParaRPr>
          </a:p>
          <a:p>
            <a:pPr marL="757555" lvl="1" indent="-287655">
              <a:spcBef>
                <a:spcPts val="1040"/>
              </a:spcBef>
              <a:buClr>
                <a:srgbClr val="90C225"/>
              </a:buClr>
              <a:buSzPct val="83870"/>
              <a:buFont typeface="Wingdings 3"/>
              <a:buChar char=""/>
              <a:tabLst>
                <a:tab pos="757555" algn="l"/>
              </a:tabLst>
            </a:pPr>
            <a:r>
              <a:rPr lang="nn-NO" sz="2000" dirty="0">
                <a:latin typeface="Trebuchet MS"/>
                <a:cs typeface="Trebuchet MS"/>
              </a:rPr>
              <a:t>2023-2025:</a:t>
            </a:r>
            <a:r>
              <a:rPr lang="nn-NO" sz="2000" spc="185" dirty="0">
                <a:latin typeface="Trebuchet MS"/>
                <a:cs typeface="Trebuchet MS"/>
              </a:rPr>
              <a:t> </a:t>
            </a:r>
            <a:r>
              <a:rPr lang="nn-NO" sz="2000" dirty="0">
                <a:latin typeface="Trebuchet MS"/>
                <a:cs typeface="Trebuchet MS"/>
              </a:rPr>
              <a:t>Shanna</a:t>
            </a:r>
            <a:r>
              <a:rPr lang="nn-NO" sz="2000" spc="190" dirty="0">
                <a:latin typeface="Trebuchet MS"/>
                <a:cs typeface="Trebuchet MS"/>
              </a:rPr>
              <a:t> </a:t>
            </a:r>
            <a:r>
              <a:rPr lang="nn-NO" sz="2000" dirty="0">
                <a:latin typeface="Trebuchet MS"/>
                <a:cs typeface="Trebuchet MS"/>
              </a:rPr>
              <a:t>Selsor;</a:t>
            </a:r>
            <a:r>
              <a:rPr lang="nn-NO" sz="2000" spc="145" dirty="0">
                <a:latin typeface="Trebuchet MS"/>
                <a:cs typeface="Trebuchet MS"/>
              </a:rPr>
              <a:t> </a:t>
            </a:r>
            <a:r>
              <a:rPr lang="nn-NO" sz="2000" dirty="0">
                <a:latin typeface="Trebuchet MS"/>
                <a:cs typeface="Trebuchet MS"/>
              </a:rPr>
              <a:t>Stanford</a:t>
            </a:r>
            <a:r>
              <a:rPr lang="nn-NO" sz="2000" spc="215" dirty="0">
                <a:latin typeface="Trebuchet MS"/>
                <a:cs typeface="Trebuchet MS"/>
              </a:rPr>
              <a:t> </a:t>
            </a:r>
            <a:r>
              <a:rPr lang="nn-NO" sz="2000" dirty="0">
                <a:latin typeface="Trebuchet MS"/>
                <a:cs typeface="Trebuchet MS"/>
              </a:rPr>
              <a:t>University;</a:t>
            </a:r>
            <a:r>
              <a:rPr lang="nn-NO" sz="2000" spc="145" dirty="0">
                <a:latin typeface="Trebuchet MS"/>
                <a:cs typeface="Trebuchet MS"/>
              </a:rPr>
              <a:t> </a:t>
            </a:r>
            <a:r>
              <a:rPr lang="en-US" sz="2000" u="sng" spc="-10" dirty="0">
                <a:uFill>
                  <a:solidFill>
                    <a:srgbClr val="99C93B"/>
                  </a:solidFill>
                </a:uFill>
                <a:latin typeface="Trebuchet MS"/>
                <a:cs typeface="Trebuchet M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selsor@stanford.edu</a:t>
            </a:r>
            <a:endParaRPr lang="nn-NO" sz="2000" dirty="0">
              <a:latin typeface="Trebuchet MS"/>
              <a:cs typeface="Trebuchet MS"/>
            </a:endParaRPr>
          </a:p>
          <a:p>
            <a:pPr marL="757555" lvl="1" indent="-287655">
              <a:lnSpc>
                <a:spcPct val="100000"/>
              </a:lnSpc>
              <a:spcBef>
                <a:spcPts val="1040"/>
              </a:spcBef>
              <a:buClr>
                <a:srgbClr val="90C225"/>
              </a:buClr>
              <a:buSzPct val="83870"/>
              <a:buFont typeface="Wingdings 3"/>
              <a:buChar char=""/>
              <a:tabLst>
                <a:tab pos="757555" algn="l"/>
              </a:tabLst>
            </a:pPr>
            <a:r>
              <a:rPr sz="2000" dirty="0">
                <a:latin typeface="Trebuchet MS"/>
                <a:cs typeface="Trebuchet MS"/>
              </a:rPr>
              <a:t>202</a:t>
            </a:r>
            <a:r>
              <a:rPr lang="en-US" sz="2000" dirty="0">
                <a:latin typeface="Trebuchet MS"/>
                <a:cs typeface="Trebuchet MS"/>
              </a:rPr>
              <a:t>4</a:t>
            </a:r>
            <a:r>
              <a:rPr sz="2000" dirty="0">
                <a:latin typeface="Trebuchet MS"/>
                <a:cs typeface="Trebuchet MS"/>
              </a:rPr>
              <a:t>-202</a:t>
            </a:r>
            <a:r>
              <a:rPr lang="en-US" sz="2000" dirty="0">
                <a:latin typeface="Trebuchet MS"/>
                <a:cs typeface="Trebuchet MS"/>
              </a:rPr>
              <a:t>6</a:t>
            </a:r>
            <a:r>
              <a:rPr sz="2000" dirty="0">
                <a:latin typeface="Trebuchet MS"/>
                <a:cs typeface="Trebuchet MS"/>
              </a:rPr>
              <a:t>:</a:t>
            </a:r>
            <a:r>
              <a:rPr sz="2000" spc="190" dirty="0">
                <a:latin typeface="Trebuchet MS"/>
                <a:cs typeface="Trebuchet MS"/>
              </a:rPr>
              <a:t> </a:t>
            </a:r>
            <a:r>
              <a:rPr sz="2000" dirty="0">
                <a:latin typeface="Trebuchet MS"/>
                <a:cs typeface="Trebuchet MS"/>
              </a:rPr>
              <a:t>Sophie</a:t>
            </a:r>
            <a:r>
              <a:rPr sz="2000" spc="114" dirty="0">
                <a:latin typeface="Trebuchet MS"/>
                <a:cs typeface="Trebuchet MS"/>
              </a:rPr>
              <a:t> </a:t>
            </a:r>
            <a:r>
              <a:rPr sz="2000" dirty="0">
                <a:latin typeface="Trebuchet MS"/>
                <a:cs typeface="Trebuchet MS"/>
              </a:rPr>
              <a:t>White;</a:t>
            </a:r>
            <a:r>
              <a:rPr sz="2000" spc="195" dirty="0">
                <a:latin typeface="Trebuchet MS"/>
                <a:cs typeface="Trebuchet MS"/>
              </a:rPr>
              <a:t> </a:t>
            </a:r>
            <a:r>
              <a:rPr sz="2000" dirty="0">
                <a:latin typeface="Trebuchet MS"/>
                <a:cs typeface="Trebuchet MS"/>
              </a:rPr>
              <a:t>University</a:t>
            </a:r>
            <a:r>
              <a:rPr sz="2000" spc="165" dirty="0">
                <a:latin typeface="Trebuchet MS"/>
                <a:cs typeface="Trebuchet MS"/>
              </a:rPr>
              <a:t> </a:t>
            </a:r>
            <a:r>
              <a:rPr sz="2000" dirty="0">
                <a:latin typeface="Trebuchet MS"/>
                <a:cs typeface="Trebuchet MS"/>
              </a:rPr>
              <a:t>of</a:t>
            </a:r>
            <a:r>
              <a:rPr sz="2000" spc="105" dirty="0">
                <a:latin typeface="Trebuchet MS"/>
                <a:cs typeface="Trebuchet MS"/>
              </a:rPr>
              <a:t> </a:t>
            </a:r>
            <a:r>
              <a:rPr sz="2000" dirty="0">
                <a:latin typeface="Trebuchet MS"/>
                <a:cs typeface="Trebuchet MS"/>
              </a:rPr>
              <a:t>Maryland;</a:t>
            </a:r>
            <a:r>
              <a:rPr lang="en-US" sz="2000" dirty="0">
                <a:latin typeface="Trebuchet MS"/>
                <a:cs typeface="Trebuchet MS"/>
              </a:rPr>
              <a:t> </a:t>
            </a:r>
            <a:r>
              <a:rPr lang="nn-NO" sz="2000" u="sng" spc="-10" dirty="0">
                <a:uFill>
                  <a:solidFill>
                    <a:srgbClr val="99C93B"/>
                  </a:solidFill>
                </a:uFill>
                <a:latin typeface="Trebuchet MS"/>
                <a:cs typeface="Trebuchet M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swhite@som.umaryland.edu</a:t>
            </a:r>
            <a:r>
              <a:rPr sz="2000" spc="150" dirty="0">
                <a:latin typeface="Trebuchet MS"/>
                <a:cs typeface="Trebuchet MS"/>
              </a:rPr>
              <a:t> </a:t>
            </a:r>
            <a:endParaRPr sz="2000" dirty="0">
              <a:latin typeface="Trebuchet MS"/>
              <a:cs typeface="Trebuchet MS"/>
            </a:endParaRPr>
          </a:p>
          <a:p>
            <a:pPr marL="354965" indent="-342265">
              <a:lnSpc>
                <a:spcPct val="100000"/>
              </a:lnSpc>
              <a:spcBef>
                <a:spcPts val="1025"/>
              </a:spcBef>
              <a:buClr>
                <a:srgbClr val="90C225"/>
              </a:buClr>
              <a:buSzPct val="80555"/>
              <a:buFont typeface="Wingdings 3"/>
              <a:buChar char=""/>
              <a:tabLst>
                <a:tab pos="354965" algn="l"/>
              </a:tabLst>
            </a:pPr>
            <a:r>
              <a:rPr sz="2800" dirty="0">
                <a:latin typeface="Trebuchet MS"/>
                <a:cs typeface="Trebuchet MS"/>
              </a:rPr>
              <a:t>Role</a:t>
            </a:r>
            <a:r>
              <a:rPr sz="2800" spc="-105" dirty="0">
                <a:latin typeface="Trebuchet MS"/>
                <a:cs typeface="Trebuchet MS"/>
              </a:rPr>
              <a:t> </a:t>
            </a:r>
            <a:r>
              <a:rPr sz="2800" spc="-10" dirty="0">
                <a:latin typeface="Trebuchet MS"/>
                <a:cs typeface="Trebuchet MS"/>
              </a:rPr>
              <a:t>Description</a:t>
            </a:r>
            <a:endParaRPr sz="2800" dirty="0">
              <a:latin typeface="Trebuchet MS"/>
              <a:cs typeface="Trebuchet MS"/>
            </a:endParaRPr>
          </a:p>
          <a:p>
            <a:pPr marL="757555" lvl="1" indent="-287655">
              <a:lnSpc>
                <a:spcPct val="100000"/>
              </a:lnSpc>
              <a:spcBef>
                <a:spcPts val="1040"/>
              </a:spcBef>
              <a:buClr>
                <a:srgbClr val="90C225"/>
              </a:buClr>
              <a:buSzPct val="83870"/>
              <a:buFont typeface="Wingdings 3"/>
              <a:buChar char=""/>
              <a:tabLst>
                <a:tab pos="757555" algn="l"/>
              </a:tabLst>
            </a:pPr>
            <a:r>
              <a:rPr sz="2000" dirty="0">
                <a:latin typeface="Trebuchet MS"/>
                <a:cs typeface="Trebuchet MS"/>
              </a:rPr>
              <a:t>Serve</a:t>
            </a:r>
            <a:r>
              <a:rPr sz="2000" spc="105" dirty="0">
                <a:latin typeface="Trebuchet MS"/>
                <a:cs typeface="Trebuchet MS"/>
              </a:rPr>
              <a:t> </a:t>
            </a:r>
            <a:r>
              <a:rPr sz="2000" dirty="0">
                <a:latin typeface="Trebuchet MS"/>
                <a:cs typeface="Trebuchet MS"/>
              </a:rPr>
              <a:t>as</a:t>
            </a:r>
            <a:r>
              <a:rPr sz="2000" spc="80" dirty="0">
                <a:latin typeface="Trebuchet MS"/>
                <a:cs typeface="Trebuchet MS"/>
              </a:rPr>
              <a:t> </a:t>
            </a:r>
            <a:r>
              <a:rPr sz="2000" dirty="0">
                <a:latin typeface="Trebuchet MS"/>
                <a:cs typeface="Trebuchet MS"/>
              </a:rPr>
              <a:t>a</a:t>
            </a:r>
            <a:r>
              <a:rPr sz="2000" spc="65" dirty="0">
                <a:latin typeface="Trebuchet MS"/>
                <a:cs typeface="Trebuchet MS"/>
              </a:rPr>
              <a:t> </a:t>
            </a:r>
            <a:r>
              <a:rPr sz="2000" dirty="0">
                <a:latin typeface="Trebuchet MS"/>
                <a:cs typeface="Trebuchet MS"/>
              </a:rPr>
              <a:t>liaison</a:t>
            </a:r>
            <a:r>
              <a:rPr sz="2000" spc="70" dirty="0">
                <a:latin typeface="Trebuchet MS"/>
                <a:cs typeface="Trebuchet MS"/>
              </a:rPr>
              <a:t> </a:t>
            </a:r>
            <a:r>
              <a:rPr sz="2000" dirty="0">
                <a:latin typeface="Trebuchet MS"/>
                <a:cs typeface="Trebuchet MS"/>
              </a:rPr>
              <a:t>to</a:t>
            </a:r>
            <a:r>
              <a:rPr sz="2000" spc="90" dirty="0">
                <a:latin typeface="Trebuchet MS"/>
                <a:cs typeface="Trebuchet MS"/>
              </a:rPr>
              <a:t> </a:t>
            </a:r>
            <a:r>
              <a:rPr sz="2000" dirty="0">
                <a:latin typeface="Trebuchet MS"/>
                <a:cs typeface="Trebuchet MS"/>
              </a:rPr>
              <a:t>the</a:t>
            </a:r>
            <a:r>
              <a:rPr sz="2000" spc="110" dirty="0">
                <a:latin typeface="Trebuchet MS"/>
                <a:cs typeface="Trebuchet MS"/>
              </a:rPr>
              <a:t> </a:t>
            </a:r>
            <a:r>
              <a:rPr sz="2000" dirty="0">
                <a:latin typeface="Trebuchet MS"/>
                <a:cs typeface="Trebuchet MS"/>
              </a:rPr>
              <a:t>general</a:t>
            </a:r>
            <a:r>
              <a:rPr sz="2000" spc="110" dirty="0">
                <a:latin typeface="Trebuchet MS"/>
                <a:cs typeface="Trebuchet MS"/>
              </a:rPr>
              <a:t> </a:t>
            </a:r>
            <a:r>
              <a:rPr sz="2000" spc="-10" dirty="0">
                <a:latin typeface="Trebuchet MS"/>
                <a:cs typeface="Trebuchet MS"/>
              </a:rPr>
              <a:t>membership</a:t>
            </a:r>
            <a:endParaRPr sz="2000" dirty="0">
              <a:latin typeface="Trebuchet MS"/>
              <a:cs typeface="Trebuchet MS"/>
            </a:endParaRPr>
          </a:p>
          <a:p>
            <a:pPr marL="757555" lvl="1" indent="-287655">
              <a:lnSpc>
                <a:spcPct val="100000"/>
              </a:lnSpc>
              <a:spcBef>
                <a:spcPts val="1055"/>
              </a:spcBef>
              <a:buClr>
                <a:srgbClr val="90C225"/>
              </a:buClr>
              <a:buSzPct val="83870"/>
              <a:buFont typeface="Wingdings 3"/>
              <a:buChar char=""/>
              <a:tabLst>
                <a:tab pos="757555" algn="l"/>
              </a:tabLst>
            </a:pPr>
            <a:r>
              <a:rPr sz="2000" dirty="0">
                <a:latin typeface="Trebuchet MS"/>
                <a:cs typeface="Trebuchet MS"/>
              </a:rPr>
              <a:t>Represent</a:t>
            </a:r>
            <a:r>
              <a:rPr sz="2000" spc="120" dirty="0">
                <a:latin typeface="Trebuchet MS"/>
                <a:cs typeface="Trebuchet MS"/>
              </a:rPr>
              <a:t> </a:t>
            </a:r>
            <a:r>
              <a:rPr sz="2000" dirty="0">
                <a:latin typeface="Trebuchet MS"/>
                <a:cs typeface="Trebuchet MS"/>
              </a:rPr>
              <a:t>the</a:t>
            </a:r>
            <a:r>
              <a:rPr sz="2000" spc="105" dirty="0">
                <a:latin typeface="Trebuchet MS"/>
                <a:cs typeface="Trebuchet MS"/>
              </a:rPr>
              <a:t> </a:t>
            </a:r>
            <a:r>
              <a:rPr sz="2000" dirty="0">
                <a:latin typeface="Trebuchet MS"/>
                <a:cs typeface="Trebuchet MS"/>
              </a:rPr>
              <a:t>interests</a:t>
            </a:r>
            <a:r>
              <a:rPr sz="2000" spc="150" dirty="0">
                <a:latin typeface="Trebuchet MS"/>
                <a:cs typeface="Trebuchet MS"/>
              </a:rPr>
              <a:t> </a:t>
            </a:r>
            <a:r>
              <a:rPr sz="2000" dirty="0">
                <a:latin typeface="Trebuchet MS"/>
                <a:cs typeface="Trebuchet MS"/>
              </a:rPr>
              <a:t>of</a:t>
            </a:r>
            <a:r>
              <a:rPr sz="2000" spc="55" dirty="0">
                <a:latin typeface="Trebuchet MS"/>
                <a:cs typeface="Trebuchet MS"/>
              </a:rPr>
              <a:t> </a:t>
            </a:r>
            <a:r>
              <a:rPr sz="2000" dirty="0">
                <a:latin typeface="Trebuchet MS"/>
                <a:cs typeface="Trebuchet MS"/>
              </a:rPr>
              <a:t>the</a:t>
            </a:r>
            <a:r>
              <a:rPr sz="2000" spc="105" dirty="0">
                <a:latin typeface="Trebuchet MS"/>
                <a:cs typeface="Trebuchet MS"/>
              </a:rPr>
              <a:t> </a:t>
            </a:r>
            <a:r>
              <a:rPr sz="2000" spc="-10" dirty="0">
                <a:latin typeface="Trebuchet MS"/>
                <a:cs typeface="Trebuchet MS"/>
              </a:rPr>
              <a:t>membership</a:t>
            </a:r>
            <a:endParaRPr sz="2000" dirty="0">
              <a:latin typeface="Trebuchet MS"/>
              <a:cs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40388861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1F993F-2EB8-9056-68AA-2B0F14D52A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DB8DF99-9557-8E74-5A1B-5EA7CEC7D5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474727" cy="111557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8FF4E0A-822A-CD57-0389-2F43701D6430}"/>
              </a:ext>
            </a:extLst>
          </p:cNvPr>
          <p:cNvSpPr txBox="1"/>
          <p:nvPr/>
        </p:nvSpPr>
        <p:spPr>
          <a:xfrm>
            <a:off x="982980" y="1282946"/>
            <a:ext cx="683514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1C794D"/>
                </a:solidFill>
                <a:latin typeface="Trebuchet MS"/>
                <a:cs typeface="Trebuchet MS"/>
              </a:rPr>
              <a:t>ARANS Website</a:t>
            </a:r>
          </a:p>
          <a:p>
            <a:r>
              <a:rPr lang="en-US" sz="3600" u="sng" spc="-10" dirty="0">
                <a:solidFill>
                  <a:srgbClr val="99C93B"/>
                </a:solidFill>
                <a:uFill>
                  <a:solidFill>
                    <a:srgbClr val="99C93B"/>
                  </a:solidFill>
                </a:uFill>
                <a:latin typeface="Trebuchet MS"/>
                <a:cs typeface="Trebuchet MS"/>
                <a:hlinkClick r:id="rId3"/>
              </a:rPr>
              <a:t>nsadmin.org</a:t>
            </a:r>
            <a:endParaRPr lang="en-US" sz="3600" dirty="0"/>
          </a:p>
        </p:txBody>
      </p:sp>
      <p:sp>
        <p:nvSpPr>
          <p:cNvPr id="2" name="object 4">
            <a:extLst>
              <a:ext uri="{FF2B5EF4-FFF2-40B4-BE49-F238E27FC236}">
                <a16:creationId xmlns:a16="http://schemas.microsoft.com/office/drawing/2014/main" id="{4427DD8E-CC3C-E815-2028-6751A68F8BD4}"/>
              </a:ext>
            </a:extLst>
          </p:cNvPr>
          <p:cNvSpPr txBox="1"/>
          <p:nvPr/>
        </p:nvSpPr>
        <p:spPr>
          <a:xfrm>
            <a:off x="917174" y="2650651"/>
            <a:ext cx="5275776" cy="506549"/>
          </a:xfrm>
          <a:prstGeom prst="rect">
            <a:avLst/>
          </a:prstGeom>
        </p:spPr>
        <p:txBody>
          <a:bodyPr vert="horz" wrap="square" lIns="0" tIns="1358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5"/>
              </a:spcBef>
              <a:buClr>
                <a:srgbClr val="90C225"/>
              </a:buClr>
              <a:buSzPct val="80555"/>
              <a:tabLst>
                <a:tab pos="354965" algn="l"/>
              </a:tabLst>
            </a:pPr>
            <a:r>
              <a:rPr lang="en-US" sz="2400" i="1" dirty="0">
                <a:solidFill>
                  <a:schemeClr val="tx1"/>
                </a:solidFill>
                <a:latin typeface="Trebuchet MS"/>
                <a:cs typeface="Trebuchet MS"/>
              </a:rPr>
              <a:t>New and improved site in progress!</a:t>
            </a:r>
            <a:endParaRPr i="1" dirty="0">
              <a:solidFill>
                <a:schemeClr val="tx1"/>
              </a:solidFill>
              <a:latin typeface="Trebuchet MS"/>
              <a:cs typeface="Trebuchet MS"/>
            </a:endParaRPr>
          </a:p>
        </p:txBody>
      </p:sp>
      <p:sp>
        <p:nvSpPr>
          <p:cNvPr id="4" name="object 4">
            <a:extLst>
              <a:ext uri="{FF2B5EF4-FFF2-40B4-BE49-F238E27FC236}">
                <a16:creationId xmlns:a16="http://schemas.microsoft.com/office/drawing/2014/main" id="{9313C0E4-4DCF-9A1F-0171-69D2CCEB705D}"/>
              </a:ext>
            </a:extLst>
          </p:cNvPr>
          <p:cNvSpPr txBox="1"/>
          <p:nvPr/>
        </p:nvSpPr>
        <p:spPr>
          <a:xfrm>
            <a:off x="917174" y="3324576"/>
            <a:ext cx="4953000" cy="2676374"/>
          </a:xfrm>
          <a:prstGeom prst="rect">
            <a:avLst/>
          </a:prstGeom>
        </p:spPr>
        <p:txBody>
          <a:bodyPr vert="horz" wrap="square" lIns="0" tIns="1358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5"/>
              </a:spcBef>
              <a:buClr>
                <a:srgbClr val="90C225"/>
              </a:buClr>
              <a:buSzPct val="80555"/>
              <a:tabLst>
                <a:tab pos="354965" algn="l"/>
              </a:tabLst>
            </a:pPr>
            <a:r>
              <a:rPr sz="2000" dirty="0">
                <a:solidFill>
                  <a:schemeClr val="tx1"/>
                </a:solidFill>
                <a:latin typeface="Trebuchet MS"/>
                <a:cs typeface="Trebuchet MS"/>
              </a:rPr>
              <a:t>Site</a:t>
            </a:r>
            <a:r>
              <a:rPr sz="2000" spc="-55" dirty="0">
                <a:solidFill>
                  <a:schemeClr val="tx1"/>
                </a:solidFill>
                <a:latin typeface="Trebuchet MS"/>
                <a:cs typeface="Trebuchet MS"/>
              </a:rPr>
              <a:t> </a:t>
            </a:r>
            <a:r>
              <a:rPr lang="en-US" sz="2000" spc="-55" dirty="0">
                <a:solidFill>
                  <a:schemeClr val="tx1"/>
                </a:solidFill>
                <a:latin typeface="Trebuchet MS"/>
                <a:cs typeface="Trebuchet MS"/>
              </a:rPr>
              <a:t>C</a:t>
            </a:r>
            <a:r>
              <a:rPr sz="2000" dirty="0">
                <a:solidFill>
                  <a:schemeClr val="tx1"/>
                </a:solidFill>
                <a:latin typeface="Trebuchet MS"/>
                <a:cs typeface="Trebuchet MS"/>
              </a:rPr>
              <a:t>ontent</a:t>
            </a:r>
          </a:p>
          <a:p>
            <a:pPr marL="757555" indent="-287655">
              <a:spcBef>
                <a:spcPts val="1045"/>
              </a:spcBef>
              <a:buClr>
                <a:srgbClr val="90C225"/>
              </a:buClr>
              <a:buSzPct val="83870"/>
              <a:buFont typeface="Wingdings 3"/>
              <a:buChar char=""/>
              <a:tabLst>
                <a:tab pos="757555" algn="l"/>
              </a:tabLst>
            </a:pPr>
            <a:r>
              <a:rPr sz="2000" dirty="0">
                <a:solidFill>
                  <a:schemeClr val="tx1"/>
                </a:solidFill>
                <a:latin typeface="Trebuchet MS"/>
                <a:cs typeface="Trebuchet MS"/>
              </a:rPr>
              <a:t>New</a:t>
            </a:r>
            <a:r>
              <a:rPr sz="2000" spc="135" dirty="0">
                <a:solidFill>
                  <a:schemeClr val="tx1"/>
                </a:solidFill>
                <a:latin typeface="Trebuchet MS"/>
                <a:cs typeface="Trebuchet MS"/>
              </a:rPr>
              <a:t> </a:t>
            </a:r>
            <a:r>
              <a:rPr sz="2000" dirty="0">
                <a:solidFill>
                  <a:schemeClr val="tx1"/>
                </a:solidFill>
                <a:latin typeface="Trebuchet MS"/>
                <a:cs typeface="Trebuchet MS"/>
              </a:rPr>
              <a:t>Member</a:t>
            </a:r>
            <a:r>
              <a:rPr sz="2000" spc="35" dirty="0">
                <a:solidFill>
                  <a:schemeClr val="tx1"/>
                </a:solidFill>
                <a:latin typeface="Trebuchet MS"/>
                <a:cs typeface="Trebuchet MS"/>
              </a:rPr>
              <a:t> </a:t>
            </a:r>
            <a:r>
              <a:rPr sz="2000" spc="-10" dirty="0">
                <a:solidFill>
                  <a:schemeClr val="tx1"/>
                </a:solidFill>
                <a:latin typeface="Trebuchet MS"/>
                <a:cs typeface="Trebuchet MS"/>
              </a:rPr>
              <a:t>Application</a:t>
            </a:r>
            <a:endParaRPr sz="2000" dirty="0">
              <a:solidFill>
                <a:schemeClr val="tx1"/>
              </a:solidFill>
              <a:latin typeface="Trebuchet MS"/>
              <a:cs typeface="Trebuchet MS"/>
            </a:endParaRPr>
          </a:p>
          <a:p>
            <a:pPr marL="757555" indent="-287655">
              <a:spcBef>
                <a:spcPts val="1090"/>
              </a:spcBef>
              <a:buClr>
                <a:srgbClr val="90C225"/>
              </a:buClr>
              <a:buSzPct val="83870"/>
              <a:buFont typeface="Wingdings 3"/>
              <a:buChar char=""/>
              <a:tabLst>
                <a:tab pos="757555" algn="l"/>
              </a:tabLst>
            </a:pPr>
            <a:r>
              <a:rPr sz="2000" dirty="0">
                <a:solidFill>
                  <a:schemeClr val="tx1"/>
                </a:solidFill>
                <a:latin typeface="Trebuchet MS"/>
                <a:cs typeface="Trebuchet MS"/>
              </a:rPr>
              <a:t>About</a:t>
            </a:r>
            <a:r>
              <a:rPr sz="2000" spc="25" dirty="0">
                <a:solidFill>
                  <a:schemeClr val="tx1"/>
                </a:solidFill>
                <a:latin typeface="Trebuchet MS"/>
                <a:cs typeface="Trebuchet MS"/>
              </a:rPr>
              <a:t> </a:t>
            </a:r>
            <a:r>
              <a:rPr sz="2000" spc="-10" dirty="0">
                <a:solidFill>
                  <a:schemeClr val="tx1"/>
                </a:solidFill>
                <a:latin typeface="Trebuchet MS"/>
                <a:cs typeface="Trebuchet MS"/>
              </a:rPr>
              <a:t>ARANS</a:t>
            </a:r>
            <a:endParaRPr sz="2000" dirty="0">
              <a:solidFill>
                <a:schemeClr val="tx1"/>
              </a:solidFill>
              <a:latin typeface="Trebuchet MS"/>
              <a:cs typeface="Trebuchet MS"/>
            </a:endParaRPr>
          </a:p>
          <a:p>
            <a:pPr marL="757555" indent="-287655">
              <a:spcBef>
                <a:spcPts val="1055"/>
              </a:spcBef>
              <a:buClr>
                <a:srgbClr val="90C225"/>
              </a:buClr>
              <a:buSzPct val="83870"/>
              <a:buFont typeface="Wingdings 3"/>
              <a:buChar char=""/>
              <a:tabLst>
                <a:tab pos="757555" algn="l"/>
              </a:tabLst>
            </a:pPr>
            <a:r>
              <a:rPr sz="2000" spc="-10" dirty="0">
                <a:solidFill>
                  <a:schemeClr val="tx1"/>
                </a:solidFill>
                <a:latin typeface="Trebuchet MS"/>
                <a:cs typeface="Trebuchet MS"/>
              </a:rPr>
              <a:t>Forum</a:t>
            </a:r>
            <a:endParaRPr sz="2000" dirty="0">
              <a:solidFill>
                <a:schemeClr val="tx1"/>
              </a:solidFill>
              <a:latin typeface="Trebuchet MS"/>
              <a:cs typeface="Trebuchet MS"/>
            </a:endParaRPr>
          </a:p>
          <a:p>
            <a:pPr marL="757555" indent="-287655">
              <a:spcBef>
                <a:spcPts val="1055"/>
              </a:spcBef>
              <a:buClr>
                <a:srgbClr val="90C225"/>
              </a:buClr>
              <a:buSzPct val="83870"/>
              <a:buFont typeface="Wingdings 3"/>
              <a:buChar char=""/>
              <a:tabLst>
                <a:tab pos="757555" algn="l"/>
              </a:tabLst>
            </a:pPr>
            <a:r>
              <a:rPr sz="2000" dirty="0">
                <a:solidFill>
                  <a:schemeClr val="tx1"/>
                </a:solidFill>
                <a:latin typeface="Trebuchet MS"/>
                <a:cs typeface="Trebuchet MS"/>
              </a:rPr>
              <a:t>Administrator</a:t>
            </a:r>
            <a:r>
              <a:rPr lang="en-US" sz="2000" spc="305" dirty="0">
                <a:solidFill>
                  <a:schemeClr val="tx1"/>
                </a:solidFill>
                <a:latin typeface="Trebuchet MS"/>
                <a:cs typeface="Trebuchet MS"/>
              </a:rPr>
              <a:t> </a:t>
            </a:r>
            <a:r>
              <a:rPr sz="2000" spc="-10" dirty="0">
                <a:solidFill>
                  <a:schemeClr val="tx1"/>
                </a:solidFill>
                <a:latin typeface="Trebuchet MS"/>
                <a:cs typeface="Trebuchet MS"/>
              </a:rPr>
              <a:t>Resources</a:t>
            </a:r>
            <a:endParaRPr sz="2000" dirty="0">
              <a:solidFill>
                <a:schemeClr val="tx1"/>
              </a:solidFill>
              <a:latin typeface="Trebuchet MS"/>
              <a:cs typeface="Trebuchet MS"/>
            </a:endParaRPr>
          </a:p>
          <a:p>
            <a:pPr marL="757555" indent="-287655">
              <a:spcBef>
                <a:spcPts val="1060"/>
              </a:spcBef>
              <a:buClr>
                <a:srgbClr val="90C225"/>
              </a:buClr>
              <a:buSzPct val="83870"/>
              <a:buFont typeface="Wingdings 3"/>
              <a:buChar char=""/>
              <a:tabLst>
                <a:tab pos="757555" algn="l"/>
              </a:tabLst>
            </a:pPr>
            <a:r>
              <a:rPr sz="2000" dirty="0">
                <a:solidFill>
                  <a:schemeClr val="tx1"/>
                </a:solidFill>
                <a:latin typeface="Trebuchet MS"/>
                <a:cs typeface="Trebuchet MS"/>
              </a:rPr>
              <a:t>Annual</a:t>
            </a:r>
            <a:r>
              <a:rPr sz="2000" spc="125" dirty="0">
                <a:solidFill>
                  <a:schemeClr val="tx1"/>
                </a:solidFill>
                <a:latin typeface="Trebuchet MS"/>
                <a:cs typeface="Trebuchet MS"/>
              </a:rPr>
              <a:t> </a:t>
            </a:r>
            <a:r>
              <a:rPr sz="2000" dirty="0">
                <a:solidFill>
                  <a:schemeClr val="tx1"/>
                </a:solidFill>
                <a:latin typeface="Trebuchet MS"/>
                <a:cs typeface="Trebuchet MS"/>
              </a:rPr>
              <a:t>Meeting</a:t>
            </a:r>
            <a:r>
              <a:rPr sz="2000" spc="85" dirty="0">
                <a:solidFill>
                  <a:schemeClr val="tx1"/>
                </a:solidFill>
                <a:latin typeface="Trebuchet MS"/>
                <a:cs typeface="Trebuchet MS"/>
              </a:rPr>
              <a:t> </a:t>
            </a:r>
            <a:r>
              <a:rPr sz="2000" spc="-10" dirty="0">
                <a:solidFill>
                  <a:schemeClr val="tx1"/>
                </a:solidFill>
                <a:latin typeface="Trebuchet MS"/>
                <a:cs typeface="Trebuchet MS"/>
              </a:rPr>
              <a:t>Archives</a:t>
            </a:r>
            <a:endParaRPr sz="1600" dirty="0">
              <a:solidFill>
                <a:schemeClr val="tx1"/>
              </a:solidFill>
              <a:latin typeface="Trebuchet MS"/>
              <a:cs typeface="Trebuchet MS"/>
            </a:endParaRPr>
          </a:p>
        </p:txBody>
      </p:sp>
      <p:sp>
        <p:nvSpPr>
          <p:cNvPr id="7" name="object 4">
            <a:extLst>
              <a:ext uri="{FF2B5EF4-FFF2-40B4-BE49-F238E27FC236}">
                <a16:creationId xmlns:a16="http://schemas.microsoft.com/office/drawing/2014/main" id="{171C0B7A-0F7D-B859-6BD1-AB6333E49689}"/>
              </a:ext>
            </a:extLst>
          </p:cNvPr>
          <p:cNvSpPr txBox="1"/>
          <p:nvPr/>
        </p:nvSpPr>
        <p:spPr>
          <a:xfrm>
            <a:off x="5571744" y="3324576"/>
            <a:ext cx="4953000" cy="2804614"/>
          </a:xfrm>
          <a:prstGeom prst="rect">
            <a:avLst/>
          </a:prstGeom>
        </p:spPr>
        <p:txBody>
          <a:bodyPr vert="horz" wrap="square" lIns="0" tIns="1358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5"/>
              </a:spcBef>
              <a:buClr>
                <a:srgbClr val="90C225"/>
              </a:buClr>
              <a:buSzPct val="80555"/>
              <a:tabLst>
                <a:tab pos="354965" algn="l"/>
              </a:tabLst>
            </a:pPr>
            <a:r>
              <a:rPr lang="en-US" sz="2000" dirty="0">
                <a:solidFill>
                  <a:schemeClr val="tx1"/>
                </a:solidFill>
                <a:latin typeface="Trebuchet MS"/>
                <a:cs typeface="Trebuchet MS"/>
              </a:rPr>
              <a:t>New Developments</a:t>
            </a:r>
            <a:endParaRPr sz="2000" dirty="0">
              <a:solidFill>
                <a:schemeClr val="tx1"/>
              </a:solidFill>
              <a:latin typeface="Trebuchet MS"/>
              <a:cs typeface="Trebuchet MS"/>
            </a:endParaRPr>
          </a:p>
          <a:p>
            <a:pPr marL="757555" indent="-287655">
              <a:spcBef>
                <a:spcPts val="1045"/>
              </a:spcBef>
              <a:buClr>
                <a:srgbClr val="90C225"/>
              </a:buClr>
              <a:buSzPct val="83870"/>
              <a:buFont typeface="Wingdings 3"/>
              <a:buChar char=""/>
              <a:tabLst>
                <a:tab pos="757555" algn="l"/>
              </a:tabLst>
            </a:pPr>
            <a:r>
              <a:rPr lang="en-US" sz="2000" dirty="0">
                <a:solidFill>
                  <a:schemeClr val="tx1"/>
                </a:solidFill>
                <a:latin typeface="Trebuchet MS"/>
                <a:cs typeface="Trebuchet MS"/>
              </a:rPr>
              <a:t>Topic-specific forums (</a:t>
            </a:r>
            <a:r>
              <a:rPr lang="en-US" sz="2000" dirty="0" err="1">
                <a:solidFill>
                  <a:schemeClr val="tx1"/>
                </a:solidFill>
                <a:latin typeface="Trebuchet MS"/>
                <a:cs typeface="Trebuchet MS"/>
              </a:rPr>
              <a:t>ie</a:t>
            </a:r>
            <a:r>
              <a:rPr lang="en-US" sz="2000" dirty="0">
                <a:solidFill>
                  <a:schemeClr val="tx1"/>
                </a:solidFill>
                <a:latin typeface="Trebuchet MS"/>
                <a:cs typeface="Trebuchet MS"/>
              </a:rPr>
              <a:t> available fellowships, resident courses, </a:t>
            </a:r>
            <a:r>
              <a:rPr lang="en-US" sz="2000" dirty="0" err="1">
                <a:solidFill>
                  <a:schemeClr val="tx1"/>
                </a:solidFill>
                <a:latin typeface="Trebuchet MS"/>
                <a:cs typeface="Trebuchet MS"/>
              </a:rPr>
              <a:t>etc</a:t>
            </a:r>
            <a:r>
              <a:rPr lang="en-US" sz="2000" dirty="0">
                <a:solidFill>
                  <a:schemeClr val="tx1"/>
                </a:solidFill>
                <a:latin typeface="Trebuchet MS"/>
                <a:cs typeface="Trebuchet MS"/>
              </a:rPr>
              <a:t>)</a:t>
            </a:r>
          </a:p>
          <a:p>
            <a:pPr marL="757555" indent="-287655">
              <a:spcBef>
                <a:spcPts val="1045"/>
              </a:spcBef>
              <a:buClr>
                <a:srgbClr val="90C225"/>
              </a:buClr>
              <a:buSzPct val="83870"/>
              <a:buFont typeface="Wingdings 3"/>
              <a:buChar char=""/>
              <a:tabLst>
                <a:tab pos="757555" algn="l"/>
              </a:tabLst>
            </a:pPr>
            <a:r>
              <a:rPr lang="en-US" sz="2000" dirty="0">
                <a:solidFill>
                  <a:schemeClr val="tx1"/>
                </a:solidFill>
                <a:latin typeface="Trebuchet MS"/>
                <a:cs typeface="Trebuchet MS"/>
              </a:rPr>
              <a:t>Regularly updated announcements</a:t>
            </a:r>
            <a:endParaRPr lang="en-US" sz="2000" dirty="0">
              <a:latin typeface="Trebuchet MS"/>
              <a:cs typeface="Trebuchet MS"/>
            </a:endParaRPr>
          </a:p>
          <a:p>
            <a:pPr marL="757555" indent="-287655">
              <a:spcBef>
                <a:spcPts val="1045"/>
              </a:spcBef>
              <a:buClr>
                <a:srgbClr val="90C225"/>
              </a:buClr>
              <a:buSzPct val="83870"/>
              <a:buFont typeface="Wingdings 3"/>
              <a:buChar char=""/>
              <a:tabLst>
                <a:tab pos="757555" algn="l"/>
              </a:tabLst>
            </a:pPr>
            <a:r>
              <a:rPr lang="en-US" sz="2000" dirty="0">
                <a:solidFill>
                  <a:schemeClr val="tx1"/>
                </a:solidFill>
                <a:latin typeface="Trebuchet MS"/>
                <a:cs typeface="Trebuchet MS"/>
              </a:rPr>
              <a:t>Resources and professional development content</a:t>
            </a:r>
          </a:p>
          <a:p>
            <a:pPr marL="757555" indent="-287655">
              <a:spcBef>
                <a:spcPts val="1045"/>
              </a:spcBef>
              <a:buClr>
                <a:srgbClr val="90C225"/>
              </a:buClr>
              <a:buSzPct val="83870"/>
              <a:buFont typeface="Wingdings 3"/>
              <a:buChar char=""/>
              <a:tabLst>
                <a:tab pos="757555" algn="l"/>
              </a:tabLst>
            </a:pPr>
            <a:r>
              <a:rPr lang="en-US" sz="2000" dirty="0">
                <a:latin typeface="Trebuchet MS"/>
                <a:cs typeface="Trebuchet MS"/>
              </a:rPr>
              <a:t>M</a:t>
            </a:r>
            <a:r>
              <a:rPr lang="en-US" sz="2000" dirty="0">
                <a:solidFill>
                  <a:schemeClr val="tx1"/>
                </a:solidFill>
                <a:latin typeface="Trebuchet MS"/>
                <a:cs typeface="Trebuchet MS"/>
              </a:rPr>
              <a:t>ore…</a:t>
            </a:r>
            <a:endParaRPr lang="en-US" sz="1600" dirty="0">
              <a:solidFill>
                <a:schemeClr val="tx1"/>
              </a:solidFill>
              <a:latin typeface="Trebuchet MS"/>
              <a:cs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244934293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B62D0687-53B7-1D3E-28DC-682F52864A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BB599EB-F2BD-492E-6791-C5C9E5B4BC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474727" cy="111557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92788CB-25EC-AE28-BC7C-4D3B57CB15C8}"/>
              </a:ext>
            </a:extLst>
          </p:cNvPr>
          <p:cNvSpPr txBox="1"/>
          <p:nvPr/>
        </p:nvSpPr>
        <p:spPr>
          <a:xfrm>
            <a:off x="798302" y="1140111"/>
            <a:ext cx="683514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1C794D"/>
                </a:solidFill>
                <a:latin typeface="Trebuchet MS"/>
                <a:cs typeface="Trebuchet MS"/>
              </a:rPr>
              <a:t>Regional Groups</a:t>
            </a:r>
          </a:p>
        </p:txBody>
      </p:sp>
      <p:sp>
        <p:nvSpPr>
          <p:cNvPr id="6" name="object 4">
            <a:extLst>
              <a:ext uri="{FF2B5EF4-FFF2-40B4-BE49-F238E27FC236}">
                <a16:creationId xmlns:a16="http://schemas.microsoft.com/office/drawing/2014/main" id="{514867A4-29B1-9609-697E-E265DF9FEF41}"/>
              </a:ext>
            </a:extLst>
          </p:cNvPr>
          <p:cNvSpPr txBox="1"/>
          <p:nvPr/>
        </p:nvSpPr>
        <p:spPr>
          <a:xfrm>
            <a:off x="816597" y="2088049"/>
            <a:ext cx="5334000" cy="3826689"/>
          </a:xfrm>
          <a:prstGeom prst="rect">
            <a:avLst/>
          </a:prstGeom>
        </p:spPr>
        <p:txBody>
          <a:bodyPr vert="horz" wrap="square" lIns="0" tIns="213360" rIns="0" bIns="0" rtlCol="0">
            <a:spAutoFit/>
          </a:bodyPr>
          <a:lstStyle/>
          <a:p>
            <a:pPr marL="300355" indent="-287655">
              <a:spcBef>
                <a:spcPts val="1680"/>
              </a:spcBef>
              <a:buClr>
                <a:srgbClr val="90C225"/>
              </a:buClr>
              <a:buSzPct val="79166"/>
              <a:buFont typeface="Wingdings 3"/>
              <a:buChar char=""/>
              <a:tabLst>
                <a:tab pos="300355" algn="l"/>
              </a:tabLst>
            </a:pPr>
            <a:r>
              <a:rPr lang="en-US" sz="2400" dirty="0">
                <a:solidFill>
                  <a:srgbClr val="3F48CC"/>
                </a:solidFill>
                <a:latin typeface="Trebuchet MS"/>
                <a:cs typeface="Trebuchet MS"/>
              </a:rPr>
              <a:t>West</a:t>
            </a:r>
            <a:r>
              <a:rPr lang="en-US" sz="2400" dirty="0">
                <a:latin typeface="Trebuchet MS"/>
                <a:cs typeface="Trebuchet MS"/>
              </a:rPr>
              <a:t>:</a:t>
            </a:r>
            <a:r>
              <a:rPr lang="en-US" sz="2400" spc="-60" dirty="0">
                <a:latin typeface="Trebuchet MS"/>
                <a:cs typeface="Trebuchet MS"/>
              </a:rPr>
              <a:t> </a:t>
            </a:r>
            <a:r>
              <a:rPr lang="en-US" sz="2400" dirty="0">
                <a:latin typeface="Trebuchet MS"/>
                <a:cs typeface="Trebuchet MS"/>
              </a:rPr>
              <a:t>Shannon</a:t>
            </a:r>
            <a:r>
              <a:rPr lang="en-US" sz="2400" spc="-90" dirty="0">
                <a:latin typeface="Trebuchet MS"/>
                <a:cs typeface="Trebuchet MS"/>
              </a:rPr>
              <a:t> </a:t>
            </a:r>
            <a:r>
              <a:rPr lang="en-US" sz="2400" spc="-10" dirty="0">
                <a:latin typeface="Trebuchet MS"/>
                <a:cs typeface="Trebuchet MS"/>
              </a:rPr>
              <a:t>Winchester</a:t>
            </a:r>
          </a:p>
          <a:p>
            <a:pPr marL="300355" indent="-287655">
              <a:spcBef>
                <a:spcPts val="1680"/>
              </a:spcBef>
              <a:buClr>
                <a:srgbClr val="90C225"/>
              </a:buClr>
              <a:buSzPct val="79166"/>
              <a:buFont typeface="Wingdings 3"/>
              <a:buChar char=""/>
              <a:tabLst>
                <a:tab pos="300355" algn="l"/>
              </a:tabLst>
            </a:pPr>
            <a:r>
              <a:rPr lang="en-US" sz="2400" dirty="0">
                <a:solidFill>
                  <a:srgbClr val="FFC000"/>
                </a:solidFill>
                <a:latin typeface="Trebuchet MS"/>
                <a:cs typeface="Trebuchet MS"/>
              </a:rPr>
              <a:t>Midwest</a:t>
            </a:r>
            <a:r>
              <a:rPr lang="en-US" sz="2400" dirty="0">
                <a:latin typeface="Trebuchet MS"/>
                <a:cs typeface="Trebuchet MS"/>
              </a:rPr>
              <a:t>:</a:t>
            </a:r>
            <a:r>
              <a:rPr lang="en-US" sz="2400" spc="-110" dirty="0">
                <a:latin typeface="Trebuchet MS"/>
                <a:cs typeface="Trebuchet MS"/>
              </a:rPr>
              <a:t> </a:t>
            </a:r>
            <a:r>
              <a:rPr lang="en-US" sz="2400" dirty="0">
                <a:latin typeface="Trebuchet MS"/>
                <a:cs typeface="Trebuchet MS"/>
              </a:rPr>
              <a:t>Laura</a:t>
            </a:r>
            <a:r>
              <a:rPr lang="en-US" sz="2400" spc="-55" dirty="0">
                <a:latin typeface="Trebuchet MS"/>
                <a:cs typeface="Trebuchet MS"/>
              </a:rPr>
              <a:t> </a:t>
            </a:r>
            <a:r>
              <a:rPr lang="en-US" sz="2400" spc="-10" dirty="0">
                <a:latin typeface="Trebuchet MS"/>
                <a:cs typeface="Trebuchet MS"/>
              </a:rPr>
              <a:t>Walker</a:t>
            </a:r>
          </a:p>
          <a:p>
            <a:pPr marL="300355" indent="-287655">
              <a:spcBef>
                <a:spcPts val="1680"/>
              </a:spcBef>
              <a:buClr>
                <a:srgbClr val="90C225"/>
              </a:buClr>
              <a:buSzPct val="79166"/>
              <a:buFont typeface="Wingdings 3"/>
              <a:buChar char=""/>
              <a:tabLst>
                <a:tab pos="300355" algn="l"/>
              </a:tabLst>
            </a:pPr>
            <a:r>
              <a:rPr lang="en-US" sz="2400" dirty="0">
                <a:solidFill>
                  <a:srgbClr val="00A2E8"/>
                </a:solidFill>
                <a:latin typeface="Trebuchet MS"/>
                <a:cs typeface="Trebuchet MS"/>
              </a:rPr>
              <a:t>Great Lakes (North)</a:t>
            </a:r>
            <a:r>
              <a:rPr lang="en-US" sz="2400" dirty="0">
                <a:latin typeface="Trebuchet MS"/>
                <a:cs typeface="Trebuchet MS"/>
              </a:rPr>
              <a:t>:</a:t>
            </a:r>
            <a:r>
              <a:rPr lang="en-US" sz="2400" spc="-45" dirty="0">
                <a:latin typeface="Trebuchet MS"/>
                <a:cs typeface="Trebuchet MS"/>
              </a:rPr>
              <a:t> </a:t>
            </a:r>
            <a:r>
              <a:rPr lang="en-US" sz="2400" dirty="0">
                <a:latin typeface="Trebuchet MS"/>
                <a:cs typeface="Trebuchet MS"/>
              </a:rPr>
              <a:t>Beth</a:t>
            </a:r>
            <a:r>
              <a:rPr lang="en-US" sz="2400" spc="-40" dirty="0">
                <a:latin typeface="Trebuchet MS"/>
                <a:cs typeface="Trebuchet MS"/>
              </a:rPr>
              <a:t> </a:t>
            </a:r>
            <a:r>
              <a:rPr lang="en-US" sz="2400" spc="-10" dirty="0">
                <a:latin typeface="Trebuchet MS"/>
                <a:cs typeface="Trebuchet MS"/>
              </a:rPr>
              <a:t>Battisti</a:t>
            </a:r>
            <a:endParaRPr lang="en-US" sz="2400" dirty="0">
              <a:latin typeface="Trebuchet MS"/>
              <a:cs typeface="Trebuchet MS"/>
            </a:endParaRPr>
          </a:p>
          <a:p>
            <a:pPr marL="300355" indent="-287655">
              <a:lnSpc>
                <a:spcPct val="100000"/>
              </a:lnSpc>
              <a:spcBef>
                <a:spcPts val="1545"/>
              </a:spcBef>
              <a:buClr>
                <a:srgbClr val="90C225"/>
              </a:buClr>
              <a:buSzPct val="79166"/>
              <a:buFont typeface="Wingdings 3"/>
              <a:buChar char=""/>
              <a:tabLst>
                <a:tab pos="300355" algn="l"/>
              </a:tabLst>
            </a:pPr>
            <a:r>
              <a:rPr lang="en-US" sz="2400" dirty="0">
                <a:solidFill>
                  <a:srgbClr val="A349A4"/>
                </a:solidFill>
                <a:latin typeface="Trebuchet MS"/>
                <a:cs typeface="Trebuchet MS"/>
              </a:rPr>
              <a:t>N</a:t>
            </a:r>
            <a:r>
              <a:rPr sz="2400" dirty="0">
                <a:solidFill>
                  <a:srgbClr val="A349A4"/>
                </a:solidFill>
                <a:latin typeface="Trebuchet MS"/>
                <a:cs typeface="Trebuchet MS"/>
              </a:rPr>
              <a:t>ortheast</a:t>
            </a:r>
            <a:r>
              <a:rPr sz="2400" dirty="0">
                <a:latin typeface="Trebuchet MS"/>
                <a:cs typeface="Trebuchet MS"/>
              </a:rPr>
              <a:t>:</a:t>
            </a:r>
            <a:r>
              <a:rPr sz="2400" spc="-110" dirty="0">
                <a:latin typeface="Trebuchet MS"/>
                <a:cs typeface="Trebuchet MS"/>
              </a:rPr>
              <a:t> </a:t>
            </a:r>
            <a:r>
              <a:rPr lang="en-US" sz="2400" spc="-10" dirty="0">
                <a:latin typeface="Trebuchet MS"/>
              </a:rPr>
              <a:t>Courtney Gilligan &amp; Isabelle Schulte</a:t>
            </a:r>
          </a:p>
          <a:p>
            <a:pPr marL="300355" indent="-287655">
              <a:spcBef>
                <a:spcPts val="1545"/>
              </a:spcBef>
              <a:buClr>
                <a:srgbClr val="90C225"/>
              </a:buClr>
              <a:buSzPct val="79166"/>
              <a:buFont typeface="Wingdings 3"/>
              <a:buChar char=""/>
              <a:tabLst>
                <a:tab pos="300355" algn="l"/>
              </a:tabLst>
            </a:pPr>
            <a:r>
              <a:rPr lang="en-US" sz="2400" dirty="0">
                <a:solidFill>
                  <a:srgbClr val="22B14C"/>
                </a:solidFill>
                <a:latin typeface="Trebuchet MS"/>
                <a:cs typeface="Trebuchet MS"/>
              </a:rPr>
              <a:t>Southeast</a:t>
            </a:r>
            <a:r>
              <a:rPr lang="en-US" sz="2400" dirty="0">
                <a:latin typeface="Trebuchet MS"/>
                <a:cs typeface="Trebuchet MS"/>
              </a:rPr>
              <a:t>:</a:t>
            </a:r>
            <a:r>
              <a:rPr lang="en-US" sz="2400" spc="-80" dirty="0">
                <a:latin typeface="Trebuchet MS"/>
                <a:cs typeface="Trebuchet MS"/>
              </a:rPr>
              <a:t> </a:t>
            </a:r>
            <a:r>
              <a:rPr lang="en-US" sz="2400" dirty="0">
                <a:latin typeface="Trebuchet MS"/>
                <a:cs typeface="Trebuchet MS"/>
              </a:rPr>
              <a:t>Lauren</a:t>
            </a:r>
            <a:r>
              <a:rPr lang="en-US" sz="2400" spc="-50" dirty="0">
                <a:latin typeface="Trebuchet MS"/>
                <a:cs typeface="Trebuchet MS"/>
              </a:rPr>
              <a:t> </a:t>
            </a:r>
            <a:r>
              <a:rPr lang="en-US" sz="2400" spc="-10" dirty="0">
                <a:latin typeface="Trebuchet MS"/>
                <a:cs typeface="Trebuchet MS"/>
              </a:rPr>
              <a:t>Wilson</a:t>
            </a:r>
            <a:endParaRPr lang="en-US" sz="2400" spc="-10" dirty="0">
              <a:latin typeface="Trebuchet MS"/>
            </a:endParaRPr>
          </a:p>
          <a:p>
            <a:pPr marL="300355" indent="-287655">
              <a:lnSpc>
                <a:spcPct val="100000"/>
              </a:lnSpc>
              <a:spcBef>
                <a:spcPts val="1585"/>
              </a:spcBef>
              <a:buClr>
                <a:srgbClr val="90C225"/>
              </a:buClr>
              <a:buSzPct val="79166"/>
              <a:buFont typeface="Wingdings 3"/>
              <a:buChar char=""/>
              <a:tabLst>
                <a:tab pos="300355" algn="l"/>
              </a:tabLst>
            </a:pPr>
            <a:r>
              <a:rPr sz="2400" dirty="0">
                <a:solidFill>
                  <a:srgbClr val="FF7F27"/>
                </a:solidFill>
                <a:latin typeface="Trebuchet MS"/>
                <a:cs typeface="Trebuchet MS"/>
              </a:rPr>
              <a:t>South</a:t>
            </a:r>
            <a:r>
              <a:rPr sz="2400" dirty="0">
                <a:latin typeface="Trebuchet MS"/>
                <a:cs typeface="Trebuchet MS"/>
              </a:rPr>
              <a:t>:</a:t>
            </a:r>
            <a:r>
              <a:rPr sz="2400" spc="-60" dirty="0">
                <a:latin typeface="Trebuchet MS"/>
                <a:cs typeface="Trebuchet MS"/>
              </a:rPr>
              <a:t> </a:t>
            </a:r>
            <a:r>
              <a:rPr sz="2400" dirty="0">
                <a:latin typeface="Trebuchet MS"/>
                <a:cs typeface="Trebuchet MS"/>
              </a:rPr>
              <a:t>Lori</a:t>
            </a:r>
            <a:r>
              <a:rPr sz="2400" spc="-10" dirty="0">
                <a:latin typeface="Trebuchet MS"/>
                <a:cs typeface="Trebuchet MS"/>
              </a:rPr>
              <a:t> DePriest</a:t>
            </a:r>
            <a:endParaRPr lang="en-US" sz="2400" spc="-10" dirty="0">
              <a:latin typeface="Trebuchet MS"/>
              <a:cs typeface="Trebuchet M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EF845B9-F7DF-EF2F-6514-C4D5CF98C6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463276"/>
            <a:ext cx="6093010" cy="4455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144511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5EFAF9-A4BA-1A69-F704-318B4DEB45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B1120E3-7232-59DC-9B68-B7D07B0D09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2040" y="264873"/>
            <a:ext cx="5157292" cy="165576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5164FAC-19E3-8FC5-64EB-EDCA443483CF}"/>
              </a:ext>
            </a:extLst>
          </p:cNvPr>
          <p:cNvSpPr txBox="1"/>
          <p:nvPr/>
        </p:nvSpPr>
        <p:spPr>
          <a:xfrm>
            <a:off x="3048802" y="3113054"/>
            <a:ext cx="6097604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4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Bahnschrift" panose="020B0502040204020203" pitchFamily="34" charset="0"/>
              </a:rPr>
              <a:t>Meeting Chair’s Report</a:t>
            </a:r>
          </a:p>
          <a:p>
            <a:pPr algn="r"/>
            <a:r>
              <a:rPr lang="en-US" sz="4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Bahnschrift" panose="020B0502040204020203" pitchFamily="34" charset="0"/>
              </a:rPr>
              <a:t>2025</a:t>
            </a:r>
          </a:p>
        </p:txBody>
      </p:sp>
      <p:sp>
        <p:nvSpPr>
          <p:cNvPr id="3" name="object 4">
            <a:extLst>
              <a:ext uri="{FF2B5EF4-FFF2-40B4-BE49-F238E27FC236}">
                <a16:creationId xmlns:a16="http://schemas.microsoft.com/office/drawing/2014/main" id="{E6D355C9-7C22-91C5-29CE-F7A0456060C6}"/>
              </a:ext>
            </a:extLst>
          </p:cNvPr>
          <p:cNvSpPr txBox="1"/>
          <p:nvPr/>
        </p:nvSpPr>
        <p:spPr>
          <a:xfrm>
            <a:off x="7451022" y="5601641"/>
            <a:ext cx="159448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Trebuchet MS"/>
                <a:cs typeface="Trebuchet MS"/>
              </a:rPr>
              <a:t>Margaret</a:t>
            </a:r>
            <a:r>
              <a:rPr sz="1800" spc="-70" dirty="0">
                <a:latin typeface="Trebuchet MS"/>
                <a:cs typeface="Trebuchet MS"/>
              </a:rPr>
              <a:t> </a:t>
            </a:r>
            <a:r>
              <a:rPr sz="1800" spc="-20" dirty="0">
                <a:latin typeface="Trebuchet MS"/>
                <a:cs typeface="Trebuchet MS"/>
              </a:rPr>
              <a:t>Minea </a:t>
            </a:r>
            <a:r>
              <a:rPr sz="1800" dirty="0">
                <a:latin typeface="Trebuchet MS"/>
                <a:cs typeface="Trebuchet MS"/>
              </a:rPr>
              <a:t>Meeting</a:t>
            </a:r>
            <a:r>
              <a:rPr sz="1800" spc="-40" dirty="0">
                <a:latin typeface="Trebuchet MS"/>
                <a:cs typeface="Trebuchet MS"/>
              </a:rPr>
              <a:t> </a:t>
            </a:r>
            <a:r>
              <a:rPr sz="1800" spc="-20" dirty="0">
                <a:latin typeface="Trebuchet MS"/>
                <a:cs typeface="Trebuchet MS"/>
              </a:rPr>
              <a:t>Chair</a:t>
            </a:r>
            <a:endParaRPr sz="1800" dirty="0">
              <a:latin typeface="Trebuchet MS"/>
              <a:cs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193484789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053BF10-C9F0-18F7-B626-C8F0B4B5CE38}"/>
              </a:ext>
            </a:extLst>
          </p:cNvPr>
          <p:cNvSpPr txBox="1"/>
          <p:nvPr/>
        </p:nvSpPr>
        <p:spPr>
          <a:xfrm>
            <a:off x="2985801" y="228600"/>
            <a:ext cx="453201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/>
              <a:t>THANK YOU!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C2E77D0-B437-C205-779A-3C289568A5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4210" y="1151930"/>
            <a:ext cx="7631989" cy="541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259383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3">
            <a:extLst>
              <a:ext uri="{FF2B5EF4-FFF2-40B4-BE49-F238E27FC236}">
                <a16:creationId xmlns:a16="http://schemas.microsoft.com/office/drawing/2014/main" id="{40C0657F-811B-BA05-AF35-81655ADDE7DC}"/>
              </a:ext>
            </a:extLst>
          </p:cNvPr>
          <p:cNvGrpSpPr/>
          <p:nvPr/>
        </p:nvGrpSpPr>
        <p:grpSpPr>
          <a:xfrm>
            <a:off x="304800" y="394299"/>
            <a:ext cx="7366000" cy="992505"/>
            <a:chOff x="2441445" y="703988"/>
            <a:chExt cx="7366000" cy="992505"/>
          </a:xfrm>
        </p:grpSpPr>
        <p:pic>
          <p:nvPicPr>
            <p:cNvPr id="3" name="object 4">
              <a:extLst>
                <a:ext uri="{FF2B5EF4-FFF2-40B4-BE49-F238E27FC236}">
                  <a16:creationId xmlns:a16="http://schemas.microsoft.com/office/drawing/2014/main" id="{23024B67-D3D1-2612-FDA4-74A61CB0C8CD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450592" y="708659"/>
              <a:ext cx="7356348" cy="987552"/>
            </a:xfrm>
            <a:prstGeom prst="rect">
              <a:avLst/>
            </a:prstGeom>
          </p:spPr>
        </p:pic>
        <p:pic>
          <p:nvPicPr>
            <p:cNvPr id="4" name="object 5">
              <a:extLst>
                <a:ext uri="{FF2B5EF4-FFF2-40B4-BE49-F238E27FC236}">
                  <a16:creationId xmlns:a16="http://schemas.microsoft.com/office/drawing/2014/main" id="{BB8D3D6B-63FA-8957-30F8-540ADDD67C9B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441445" y="703988"/>
              <a:ext cx="7312710" cy="937717"/>
            </a:xfrm>
            <a:prstGeom prst="rect">
              <a:avLst/>
            </a:prstGeom>
          </p:spPr>
        </p:pic>
      </p:grpSp>
      <p:pic>
        <p:nvPicPr>
          <p:cNvPr id="5" name="object 6">
            <a:extLst>
              <a:ext uri="{FF2B5EF4-FFF2-40B4-BE49-F238E27FC236}">
                <a16:creationId xmlns:a16="http://schemas.microsoft.com/office/drawing/2014/main" id="{98701DAC-81E5-A37F-6385-D8A5F7EF1359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72050" y="2179363"/>
            <a:ext cx="5402486" cy="456585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A2462B6-C6A8-9984-346B-72DC1A1A511E}"/>
              </a:ext>
            </a:extLst>
          </p:cNvPr>
          <p:cNvSpPr txBox="1"/>
          <p:nvPr/>
        </p:nvSpPr>
        <p:spPr>
          <a:xfrm rot="20549676">
            <a:off x="-65741" y="1513702"/>
            <a:ext cx="35810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70C0"/>
                </a:solidFill>
                <a:latin typeface="Ink Free" panose="03080402000500000000" pitchFamily="66" charset="0"/>
              </a:rPr>
              <a:t>We are HERE!!!</a:t>
            </a:r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35B5911E-1DD9-2555-625E-8B0B9F21C5D0}"/>
              </a:ext>
            </a:extLst>
          </p:cNvPr>
          <p:cNvSpPr/>
          <p:nvPr/>
        </p:nvSpPr>
        <p:spPr>
          <a:xfrm rot="3047335">
            <a:off x="1308608" y="2693365"/>
            <a:ext cx="2102408" cy="919918"/>
          </a:xfrm>
          <a:prstGeom prst="rightArrow">
            <a:avLst/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object 3">
            <a:extLst>
              <a:ext uri="{FF2B5EF4-FFF2-40B4-BE49-F238E27FC236}">
                <a16:creationId xmlns:a16="http://schemas.microsoft.com/office/drawing/2014/main" id="{C3DB74B7-5924-D251-7595-A86629C640C0}"/>
              </a:ext>
            </a:extLst>
          </p:cNvPr>
          <p:cNvSpPr txBox="1"/>
          <p:nvPr/>
        </p:nvSpPr>
        <p:spPr>
          <a:xfrm>
            <a:off x="6448137" y="1912020"/>
            <a:ext cx="3962399" cy="4800673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35"/>
              </a:spcBef>
            </a:pPr>
            <a:r>
              <a:rPr sz="2950" b="1" dirty="0">
                <a:latin typeface="Trebuchet MS"/>
                <a:cs typeface="Trebuchet MS"/>
              </a:rPr>
              <a:t>Here</a:t>
            </a:r>
            <a:r>
              <a:rPr sz="2950" b="1" spc="95" dirty="0">
                <a:latin typeface="Trebuchet MS"/>
                <a:cs typeface="Trebuchet MS"/>
              </a:rPr>
              <a:t> </a:t>
            </a:r>
            <a:r>
              <a:rPr sz="2950" b="1" dirty="0">
                <a:latin typeface="Trebuchet MS"/>
                <a:cs typeface="Trebuchet MS"/>
              </a:rPr>
              <a:t>we</a:t>
            </a:r>
            <a:r>
              <a:rPr sz="2950" b="1" spc="55" dirty="0">
                <a:latin typeface="Trebuchet MS"/>
                <a:cs typeface="Trebuchet MS"/>
              </a:rPr>
              <a:t> </a:t>
            </a:r>
            <a:r>
              <a:rPr sz="2950" b="1" dirty="0">
                <a:latin typeface="Trebuchet MS"/>
                <a:cs typeface="Trebuchet MS"/>
              </a:rPr>
              <a:t>are</a:t>
            </a:r>
            <a:r>
              <a:rPr sz="2950" b="1" spc="90" dirty="0">
                <a:latin typeface="Trebuchet MS"/>
                <a:cs typeface="Trebuchet MS"/>
              </a:rPr>
              <a:t> </a:t>
            </a:r>
            <a:r>
              <a:rPr sz="2950" b="1" spc="-10" dirty="0">
                <a:latin typeface="Trebuchet MS"/>
                <a:cs typeface="Trebuchet MS"/>
              </a:rPr>
              <a:t>today!</a:t>
            </a:r>
            <a:endParaRPr sz="2950" dirty="0">
              <a:latin typeface="Trebuchet MS"/>
              <a:cs typeface="Trebuchet MS"/>
            </a:endParaRPr>
          </a:p>
          <a:p>
            <a:pPr algn="ctr"/>
            <a:r>
              <a:rPr lang="en-US" sz="2950" b="1" dirty="0">
                <a:latin typeface="Trebuchet MS"/>
                <a:cs typeface="Trebuchet MS"/>
              </a:rPr>
              <a:t>Cleveland, Ohio</a:t>
            </a:r>
            <a:endParaRPr sz="2950" b="1" dirty="0">
              <a:latin typeface="Trebuchet MS"/>
              <a:cs typeface="Trebuchet MS"/>
            </a:endParaRPr>
          </a:p>
          <a:p>
            <a:pPr marR="302895" indent="635" algn="ctr"/>
            <a:r>
              <a:rPr sz="2950" b="1" dirty="0">
                <a:latin typeface="Trebuchet MS"/>
                <a:cs typeface="Trebuchet MS"/>
              </a:rPr>
              <a:t>Hosted</a:t>
            </a:r>
            <a:r>
              <a:rPr sz="2950" b="1" spc="70" dirty="0">
                <a:latin typeface="Trebuchet MS"/>
                <a:cs typeface="Trebuchet MS"/>
              </a:rPr>
              <a:t> </a:t>
            </a:r>
            <a:r>
              <a:rPr sz="2950" b="1" dirty="0">
                <a:latin typeface="Trebuchet MS"/>
                <a:cs typeface="Trebuchet MS"/>
              </a:rPr>
              <a:t>by</a:t>
            </a:r>
            <a:r>
              <a:rPr sz="2950" b="1" spc="60" dirty="0">
                <a:latin typeface="Trebuchet MS"/>
                <a:cs typeface="Trebuchet MS"/>
              </a:rPr>
              <a:t> </a:t>
            </a:r>
            <a:endParaRPr lang="en-US" sz="2950" b="1" spc="60" dirty="0">
              <a:latin typeface="Trebuchet MS"/>
              <a:cs typeface="Trebuchet MS"/>
            </a:endParaRPr>
          </a:p>
          <a:p>
            <a:pPr marR="302895" indent="635" algn="ctr"/>
            <a:r>
              <a:rPr lang="en-US" sz="2950" b="1" spc="-20" dirty="0">
                <a:latin typeface="Trebuchet MS"/>
                <a:cs typeface="Trebuchet MS"/>
              </a:rPr>
              <a:t>Cleveland Clinic</a:t>
            </a:r>
            <a:endParaRPr sz="2950" b="1" dirty="0">
              <a:latin typeface="Trebuchet MS"/>
              <a:cs typeface="Trebuchet MS"/>
            </a:endParaRPr>
          </a:p>
          <a:p>
            <a:pPr algn="ctr">
              <a:spcBef>
                <a:spcPts val="1800"/>
              </a:spcBef>
            </a:pPr>
            <a:r>
              <a:rPr sz="2950" dirty="0">
                <a:latin typeface="Trebuchet MS"/>
                <a:cs typeface="Trebuchet MS"/>
              </a:rPr>
              <a:t>May</a:t>
            </a:r>
            <a:r>
              <a:rPr sz="2950" spc="90" dirty="0">
                <a:latin typeface="Trebuchet MS"/>
                <a:cs typeface="Trebuchet MS"/>
              </a:rPr>
              <a:t> </a:t>
            </a:r>
            <a:r>
              <a:rPr sz="2950" dirty="0">
                <a:latin typeface="Trebuchet MS"/>
                <a:cs typeface="Trebuchet MS"/>
              </a:rPr>
              <a:t>1</a:t>
            </a:r>
            <a:r>
              <a:rPr lang="en-US" sz="2950" dirty="0">
                <a:latin typeface="Trebuchet MS"/>
                <a:cs typeface="Trebuchet MS"/>
              </a:rPr>
              <a:t>5</a:t>
            </a:r>
            <a:r>
              <a:rPr sz="2950" dirty="0">
                <a:latin typeface="Trebuchet MS"/>
                <a:cs typeface="Trebuchet MS"/>
              </a:rPr>
              <a:t>-1</a:t>
            </a:r>
            <a:r>
              <a:rPr lang="en-US" sz="2950" dirty="0">
                <a:latin typeface="Trebuchet MS"/>
                <a:cs typeface="Trebuchet MS"/>
              </a:rPr>
              <a:t>7</a:t>
            </a:r>
            <a:r>
              <a:rPr sz="2950" dirty="0">
                <a:latin typeface="Trebuchet MS"/>
                <a:cs typeface="Trebuchet MS"/>
              </a:rPr>
              <a:t>,</a:t>
            </a:r>
            <a:r>
              <a:rPr sz="2950" spc="75" dirty="0">
                <a:latin typeface="Trebuchet MS"/>
                <a:cs typeface="Trebuchet MS"/>
              </a:rPr>
              <a:t> </a:t>
            </a:r>
            <a:r>
              <a:rPr sz="2950" spc="-20" dirty="0">
                <a:latin typeface="Trebuchet MS"/>
                <a:cs typeface="Trebuchet MS"/>
              </a:rPr>
              <a:t>202</a:t>
            </a:r>
            <a:r>
              <a:rPr lang="en-US" sz="2950" spc="-20" dirty="0">
                <a:latin typeface="Trebuchet MS"/>
                <a:cs typeface="Trebuchet MS"/>
              </a:rPr>
              <a:t>5</a:t>
            </a:r>
            <a:endParaRPr sz="2950" dirty="0">
              <a:latin typeface="Trebuchet MS"/>
              <a:cs typeface="Trebuchet MS"/>
            </a:endParaRPr>
          </a:p>
          <a:p>
            <a:pPr>
              <a:spcBef>
                <a:spcPts val="140"/>
              </a:spcBef>
            </a:pPr>
            <a:endParaRPr sz="2950" dirty="0">
              <a:latin typeface="Trebuchet MS"/>
              <a:cs typeface="Trebuchet MS"/>
            </a:endParaRPr>
          </a:p>
          <a:p>
            <a:pPr marR="15875" algn="ctr"/>
            <a:r>
              <a:rPr sz="2950" b="1" i="1" dirty="0">
                <a:latin typeface="Trebuchet MS"/>
                <a:cs typeface="Trebuchet MS"/>
              </a:rPr>
              <a:t>We</a:t>
            </a:r>
            <a:r>
              <a:rPr sz="2950" b="1" i="1" spc="-20" dirty="0">
                <a:latin typeface="Trebuchet MS"/>
                <a:cs typeface="Trebuchet MS"/>
              </a:rPr>
              <a:t> </a:t>
            </a:r>
            <a:r>
              <a:rPr sz="2950" b="1" i="1" dirty="0">
                <a:latin typeface="Trebuchet MS"/>
                <a:cs typeface="Trebuchet MS"/>
              </a:rPr>
              <a:t>are</a:t>
            </a:r>
            <a:r>
              <a:rPr sz="2950" b="1" i="1" spc="55" dirty="0">
                <a:latin typeface="Trebuchet MS"/>
                <a:cs typeface="Trebuchet MS"/>
              </a:rPr>
              <a:t> </a:t>
            </a:r>
            <a:r>
              <a:rPr sz="2950" b="1" i="1" dirty="0">
                <a:latin typeface="Trebuchet MS"/>
                <a:cs typeface="Trebuchet MS"/>
              </a:rPr>
              <a:t>so</a:t>
            </a:r>
            <a:r>
              <a:rPr sz="2950" b="1" i="1" spc="-5" dirty="0">
                <a:latin typeface="Trebuchet MS"/>
                <a:cs typeface="Trebuchet MS"/>
              </a:rPr>
              <a:t> </a:t>
            </a:r>
            <a:r>
              <a:rPr sz="2950" b="1" i="1" dirty="0">
                <a:latin typeface="Trebuchet MS"/>
                <a:cs typeface="Trebuchet MS"/>
              </a:rPr>
              <a:t>glad</a:t>
            </a:r>
            <a:r>
              <a:rPr sz="2950" b="1" i="1" spc="40" dirty="0">
                <a:latin typeface="Trebuchet MS"/>
                <a:cs typeface="Trebuchet MS"/>
              </a:rPr>
              <a:t> </a:t>
            </a:r>
            <a:r>
              <a:rPr sz="2950" b="1" i="1" spc="-25" dirty="0">
                <a:latin typeface="Trebuchet MS"/>
                <a:cs typeface="Trebuchet MS"/>
              </a:rPr>
              <a:t>you </a:t>
            </a:r>
            <a:r>
              <a:rPr sz="2950" b="1" i="1" dirty="0">
                <a:latin typeface="Trebuchet MS"/>
                <a:cs typeface="Trebuchet MS"/>
              </a:rPr>
              <a:t>are</a:t>
            </a:r>
            <a:r>
              <a:rPr sz="2950" b="1" i="1" spc="45" dirty="0">
                <a:latin typeface="Trebuchet MS"/>
                <a:cs typeface="Trebuchet MS"/>
              </a:rPr>
              <a:t> </a:t>
            </a:r>
            <a:r>
              <a:rPr sz="2950" b="1" i="1" spc="-20" dirty="0">
                <a:latin typeface="Trebuchet MS"/>
                <a:cs typeface="Trebuchet MS"/>
              </a:rPr>
              <a:t>here!</a:t>
            </a:r>
            <a:endParaRPr lang="en-US" sz="2950" b="1" i="1" spc="-20" dirty="0">
              <a:latin typeface="Trebuchet MS"/>
              <a:cs typeface="Trebuchet MS"/>
            </a:endParaRPr>
          </a:p>
          <a:p>
            <a:pPr marR="15875" algn="ctr"/>
            <a:r>
              <a:rPr lang="en-US" sz="2950" b="1" i="1" spc="-20" dirty="0">
                <a:latin typeface="Trebuchet MS"/>
                <a:cs typeface="Trebuchet MS"/>
              </a:rPr>
              <a:t>Let’s learn &amp; have some fun!!!</a:t>
            </a:r>
            <a:endParaRPr sz="2950" dirty="0">
              <a:latin typeface="Trebuchet MS"/>
              <a:cs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25426895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7FEA0D0-DFA7-28A0-A43A-6744621A1E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77" y="0"/>
            <a:ext cx="1213544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586072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B14D39A-CFE2-FE34-168E-E7695F1C00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020"/>
            <a:ext cx="12192000" cy="6813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928467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C5D9BD09-DF9A-97BD-FC63-1310F4E054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C1A1D6C-A01E-7302-A2B7-D3272FE13A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474727" cy="1115570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1F37F59F-9F1E-9FEA-B6C2-4A47A6C86976}"/>
              </a:ext>
            </a:extLst>
          </p:cNvPr>
          <p:cNvSpPr txBox="1">
            <a:spLocks/>
          </p:cNvSpPr>
          <p:nvPr/>
        </p:nvSpPr>
        <p:spPr>
          <a:xfrm>
            <a:off x="826272" y="1410517"/>
            <a:ext cx="10539455" cy="7413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Bahnschrift" panose="020B0502040204020203" pitchFamily="34" charset="0"/>
                <a:ea typeface="Calibri" panose="020F0502020204030204" pitchFamily="34" charset="0"/>
                <a:cs typeface="Cambria" panose="02040503050406030204" pitchFamily="18" charset="0"/>
              </a:rPr>
              <a:t>Professional Organization Liaisons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1" i="1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Bahnschrift" panose="020B0502040204020203" pitchFamily="34" charset="0"/>
              <a:ea typeface="Calibri" panose="020F0502020204030204" pitchFamily="34" charset="0"/>
              <a:cs typeface="Cambria" panose="020405030504060302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b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		</a:t>
            </a:r>
            <a:b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		</a:t>
            </a: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D113D10-D2E7-9F6E-00B6-0D112FC3AE12}"/>
              </a:ext>
            </a:extLst>
          </p:cNvPr>
          <p:cNvSpPr txBox="1"/>
          <p:nvPr/>
        </p:nvSpPr>
        <p:spPr>
          <a:xfrm>
            <a:off x="826272" y="2446835"/>
            <a:ext cx="10855187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Mary Gallagher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2600" b="0" i="0" u="none" strike="noStrike" kern="1200" cap="sm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Indiana University 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Pam Lane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2600" b="0" i="0" u="none" strike="noStrike" kern="1200" cap="sm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Vanderbilt University</a:t>
            </a:r>
            <a:r>
              <a:rPr kumimoji="0" lang="en-US" sz="2600" b="0" i="0" u="none" strike="noStrike" kern="1200" cap="sm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kumimoji="0" lang="en-US" sz="2600" b="0" i="0" u="none" strike="noStrike" kern="1200" cap="small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Calibri" panose="020F0502020204030204" pitchFamily="34" charset="0"/>
              </a:rPr>
              <a:t>    SNS/ CAST/ ABNS                                                 ACGME/ CNS/ ERAS-AAMC/ AANS     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1762731-E6B5-515B-0E5F-37C5B25AA494}"/>
              </a:ext>
            </a:extLst>
          </p:cNvPr>
          <p:cNvSpPr txBox="1"/>
          <p:nvPr/>
        </p:nvSpPr>
        <p:spPr>
          <a:xfrm>
            <a:off x="565929" y="4613295"/>
            <a:ext cx="11375871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Two active members of ARANS to be selected by the Executive Council and serve staggered 3-year terms.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Responsible for regular communication with all major neurosurgery and graduate medical education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organizations.  Attend ARANS Executive Committee meetings, as non-voting members, to provide updates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on policies/procedures/changes to then be disseminated to ARANS members through the ARANS Secretary.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54262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3474720" cy="5664835"/>
            <a:chOff x="0" y="0"/>
            <a:chExt cx="3474720" cy="5664835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841375" cy="5664835"/>
            </a:xfrm>
            <a:custGeom>
              <a:avLst/>
              <a:gdLst/>
              <a:ahLst/>
              <a:cxnLst/>
              <a:rect l="l" t="t" r="r" b="b"/>
              <a:pathLst>
                <a:path w="841375" h="5664835">
                  <a:moveTo>
                    <a:pt x="841247" y="0"/>
                  </a:moveTo>
                  <a:lnTo>
                    <a:pt x="0" y="0"/>
                  </a:lnTo>
                  <a:lnTo>
                    <a:pt x="0" y="5664708"/>
                  </a:lnTo>
                  <a:lnTo>
                    <a:pt x="841247" y="0"/>
                  </a:lnTo>
                  <a:close/>
                </a:path>
              </a:pathLst>
            </a:custGeom>
            <a:solidFill>
              <a:srgbClr val="90C225">
                <a:alpha val="850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3474719" cy="1115567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3368819" y="1138996"/>
            <a:ext cx="363791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-55">
                <a:solidFill>
                  <a:srgbClr val="585858"/>
                </a:solidFill>
              </a:rPr>
              <a:t>Business</a:t>
            </a:r>
            <a:r>
              <a:rPr sz="3600" spc="-215">
                <a:solidFill>
                  <a:srgbClr val="585858"/>
                </a:solidFill>
              </a:rPr>
              <a:t> </a:t>
            </a:r>
            <a:r>
              <a:rPr sz="3600" spc="-160">
                <a:solidFill>
                  <a:srgbClr val="585858"/>
                </a:solidFill>
              </a:rPr>
              <a:t>Meeting</a:t>
            </a:r>
            <a:endParaRPr sz="3600"/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9CBF42F1-4219-3ABE-FFD7-4010C8EB37F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04442609"/>
              </p:ext>
            </p:extLst>
          </p:nvPr>
        </p:nvGraphicFramePr>
        <p:xfrm>
          <a:off x="1447800" y="2209800"/>
          <a:ext cx="8001000" cy="3230878"/>
        </p:xfrm>
        <a:graphic>
          <a:graphicData uri="http://schemas.openxmlformats.org/drawingml/2006/table">
            <a:tbl>
              <a:tblPr bandRow="1">
                <a:tableStyleId>{2D5ABB26-0587-4C30-8999-92F81FD0307C}</a:tableStyleId>
              </a:tblPr>
              <a:tblGrid>
                <a:gridCol w="3916680">
                  <a:extLst>
                    <a:ext uri="{9D8B030D-6E8A-4147-A177-3AD203B41FA5}">
                      <a16:colId xmlns:a16="http://schemas.microsoft.com/office/drawing/2014/main" val="1503007137"/>
                    </a:ext>
                  </a:extLst>
                </a:gridCol>
                <a:gridCol w="4084320">
                  <a:extLst>
                    <a:ext uri="{9D8B030D-6E8A-4147-A177-3AD203B41FA5}">
                      <a16:colId xmlns:a16="http://schemas.microsoft.com/office/drawing/2014/main" val="769860418"/>
                    </a:ext>
                  </a:extLst>
                </a:gridCol>
              </a:tblGrid>
              <a:tr h="368299">
                <a:tc>
                  <a:txBody>
                    <a:bodyPr/>
                    <a:lstStyle/>
                    <a:p>
                      <a:r>
                        <a:rPr lang="en-US"/>
                        <a:t>Call to Order/Welcome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Rita A. Raio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818424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Secretary's Report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Kellie Devney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04359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Treasurer’s Report</a:t>
                      </a:r>
                    </a:p>
                    <a:p>
                      <a:r>
                        <a:rPr lang="en-US" dirty="0"/>
                        <a:t>New Member Report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Beth Battisti</a:t>
                      </a:r>
                      <a:br>
                        <a:rPr lang="en-US" dirty="0"/>
                      </a:br>
                      <a:r>
                        <a:rPr lang="en-US" dirty="0"/>
                        <a:t>Tobi Cooney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38453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Members at Large Report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Sophie White/Shanna Selsor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13538533"/>
                  </a:ext>
                </a:extLst>
              </a:tr>
              <a:tr h="368299">
                <a:tc>
                  <a:txBody>
                    <a:bodyPr/>
                    <a:lstStyle/>
                    <a:p>
                      <a:r>
                        <a:rPr lang="en-US"/>
                        <a:t>Meeting Chair Report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Margaret Minea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052568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Member Liaison Report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Pam Lane/Mary Gallagher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395982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New Business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382859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Future Leadership Opportunities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84198424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F5F596CC-73BE-D6EE-62F4-E847850BCC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010B39A-0165-7731-2047-ACAF44EB49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474727" cy="1115570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8B0B5124-4C05-7C46-5342-C8FC5F44C723}"/>
              </a:ext>
            </a:extLst>
          </p:cNvPr>
          <p:cNvSpPr txBox="1">
            <a:spLocks/>
          </p:cNvSpPr>
          <p:nvPr/>
        </p:nvSpPr>
        <p:spPr>
          <a:xfrm>
            <a:off x="826269" y="1308917"/>
            <a:ext cx="10539455" cy="7413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3200" b="1" i="1" dirty="0">
                <a:solidFill>
                  <a:prstClr val="black">
                    <a:lumMod val="65000"/>
                    <a:lumOff val="35000"/>
                  </a:prstClr>
                </a:solidFill>
                <a:latin typeface="Bahnschrift" panose="020B0502040204020203" pitchFamily="34" charset="0"/>
                <a:ea typeface="Calibri" panose="020F0502020204030204" pitchFamily="34" charset="0"/>
                <a:cs typeface="Cambria" panose="02040503050406030204" pitchFamily="18" charset="0"/>
              </a:rPr>
              <a:t>Recruiting Message from </a:t>
            </a:r>
          </a:p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3200" b="1" i="1" dirty="0">
                <a:solidFill>
                  <a:prstClr val="black">
                    <a:lumMod val="65000"/>
                    <a:lumOff val="35000"/>
                  </a:prstClr>
                </a:solidFill>
                <a:latin typeface="Bahnschrift" panose="020B0502040204020203" pitchFamily="34" charset="0"/>
                <a:ea typeface="Calibri" panose="020F0502020204030204" pitchFamily="34" charset="0"/>
                <a:cs typeface="Cambria" panose="02040503050406030204" pitchFamily="18" charset="0"/>
              </a:rPr>
              <a:t>Dr. Lola Chambless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Bahnschrift" panose="020B0502040204020203" pitchFamily="34" charset="0"/>
                <a:ea typeface="Calibri" panose="020F0502020204030204" pitchFamily="34" charset="0"/>
                <a:cs typeface="Cambria" panose="02040503050406030204" pitchFamily="18" charset="0"/>
              </a:rPr>
              <a:t> </a:t>
            </a:r>
            <a:endParaRPr kumimoji="0" lang="en-US" sz="2800" b="1" i="1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Bahnschrift" panose="020B0502040204020203" pitchFamily="34" charset="0"/>
              <a:ea typeface="Calibri" panose="020F0502020204030204" pitchFamily="34" charset="0"/>
              <a:cs typeface="Cambria" panose="020405030504060302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1" i="1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Bahnschrift" panose="020B0502040204020203" pitchFamily="34" charset="0"/>
              <a:ea typeface="Calibri" panose="020F0502020204030204" pitchFamily="34" charset="0"/>
              <a:cs typeface="Cambria" panose="020405030504060302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b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		</a:t>
            </a:r>
            <a:b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		</a:t>
            </a: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CDB449A-6EDB-8876-88D1-D6056C8DC1C5}"/>
              </a:ext>
            </a:extLst>
          </p:cNvPr>
          <p:cNvSpPr txBox="1"/>
          <p:nvPr/>
        </p:nvSpPr>
        <p:spPr>
          <a:xfrm>
            <a:off x="632457" y="1854055"/>
            <a:ext cx="10927080" cy="47397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212529"/>
              </a:solidFill>
              <a:effectLst/>
              <a:uLnTx/>
              <a:uFillTx/>
              <a:latin typeface="-apple-system"/>
              <a:ea typeface="+mn-ea"/>
              <a:cs typeface="+mn-cs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400" dirty="0"/>
              <a:t>ERAS will have new neurosurgery-specific prompts</a:t>
            </a:r>
          </a:p>
          <a:p>
            <a:pPr marL="1257300" lvl="2" indent="-342900">
              <a:buFont typeface="Courier New" panose="02070309020205020404" pitchFamily="49" charset="0"/>
              <a:buChar char="o"/>
            </a:pPr>
            <a:r>
              <a:rPr lang="en-US" sz="2400" i="1" dirty="0"/>
              <a:t>Personal statement prompt, 3 new short answer questions</a:t>
            </a:r>
          </a:p>
          <a:p>
            <a:pPr marL="1257300" lvl="2" indent="-342900">
              <a:buFont typeface="Courier New" panose="02070309020205020404" pitchFamily="49" charset="0"/>
              <a:buChar char="o"/>
            </a:pPr>
            <a:endParaRPr lang="en-US" sz="800" i="1" dirty="0"/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400" dirty="0"/>
              <a:t>All programs are opted IN to preference signaling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sz="800" dirty="0"/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400" dirty="0"/>
              <a:t>Applicants must be advised to signal home/away programs if interested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sz="800" dirty="0"/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400" dirty="0"/>
              <a:t>Looks for updated SNS guidelines in June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sz="800" dirty="0"/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400" dirty="0"/>
              <a:t>Make sure your students, MS 1-4, are signed up for communications from SNS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sz="800" dirty="0"/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400" dirty="0"/>
              <a:t>Make sure you use the correct timing for interview offers, and you must have a spot for everyone who gets an offer!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921082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26426704-9BD5-9494-B030-816293A8EC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3B9671B-6426-D76D-7BB5-83E17B9C9C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474727" cy="1115570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E9EDC197-B1A2-7CA8-46FD-569BA63E971A}"/>
              </a:ext>
            </a:extLst>
          </p:cNvPr>
          <p:cNvSpPr txBox="1">
            <a:spLocks/>
          </p:cNvSpPr>
          <p:nvPr/>
        </p:nvSpPr>
        <p:spPr>
          <a:xfrm>
            <a:off x="826272" y="1115570"/>
            <a:ext cx="10539455" cy="7413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800" b="1" i="1" dirty="0">
                <a:solidFill>
                  <a:prstClr val="black">
                    <a:lumMod val="65000"/>
                    <a:lumOff val="35000"/>
                  </a:prstClr>
                </a:solidFill>
                <a:latin typeface="Bahnschrift" panose="020B0502040204020203" pitchFamily="34" charset="0"/>
                <a:ea typeface="Calibri" panose="020F0502020204030204" pitchFamily="34" charset="0"/>
                <a:cs typeface="Cambria" panose="02040503050406030204" pitchFamily="18" charset="0"/>
              </a:rPr>
              <a:t>AANS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800" b="1" i="1" dirty="0">
                <a:solidFill>
                  <a:prstClr val="black">
                    <a:lumMod val="65000"/>
                    <a:lumOff val="35000"/>
                  </a:prstClr>
                </a:solidFill>
                <a:latin typeface="Bahnschrift" panose="020B0502040204020203" pitchFamily="34" charset="0"/>
                <a:ea typeface="Calibri" panose="020F0502020204030204" pitchFamily="34" charset="0"/>
                <a:cs typeface="Cambria" panose="02040503050406030204" pitchFamily="18" charset="0"/>
              </a:rPr>
              <a:t>(American Association of Neurological Surgeons)</a:t>
            </a:r>
            <a:endParaRPr kumimoji="0" lang="en-US" sz="2800" b="1" i="1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Bahnschrift" panose="020B0502040204020203" pitchFamily="34" charset="0"/>
              <a:ea typeface="Calibri" panose="020F0502020204030204" pitchFamily="34" charset="0"/>
              <a:cs typeface="Cambria" panose="020405030504060302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800" b="1" i="1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Bahnschrift" panose="020B0502040204020203" pitchFamily="34" charset="0"/>
              <a:ea typeface="Calibri" panose="020F0502020204030204" pitchFamily="34" charset="0"/>
              <a:cs typeface="Cambria" panose="020405030504060302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1" i="1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Bahnschrift" panose="020B0502040204020203" pitchFamily="34" charset="0"/>
              <a:ea typeface="Calibri" panose="020F0502020204030204" pitchFamily="34" charset="0"/>
              <a:cs typeface="Cambria" panose="020405030504060302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b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		</a:t>
            </a:r>
            <a:b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		</a:t>
            </a: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AAC980C-8F98-1E0C-5BC3-D5845DEAD26B}"/>
              </a:ext>
            </a:extLst>
          </p:cNvPr>
          <p:cNvSpPr txBox="1"/>
          <p:nvPr/>
        </p:nvSpPr>
        <p:spPr>
          <a:xfrm>
            <a:off x="826272" y="2079870"/>
            <a:ext cx="10855187" cy="43704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>
              <a:buNone/>
            </a:pPr>
            <a:b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lang="en-US" sz="2400" dirty="0">
                <a:effectLst/>
                <a:ea typeface="Aptos" panose="020B0004020202020204" pitchFamily="34" charset="0"/>
              </a:rPr>
              <a:t>Complimentary membership for new 2025 incoming </a:t>
            </a:r>
            <a:r>
              <a:rPr lang="en-US" sz="2400" b="1" dirty="0">
                <a:effectLst/>
                <a:ea typeface="Aptos" panose="020B0004020202020204" pitchFamily="34" charset="0"/>
              </a:rPr>
              <a:t>neurosurgery residents and neurosurgery clinical fellow</a:t>
            </a:r>
            <a:r>
              <a:rPr lang="en-US" sz="2400" b="1" dirty="0">
                <a:ea typeface="Aptos" panose="020B0004020202020204" pitchFamily="34" charset="0"/>
              </a:rPr>
              <a:t>s. </a:t>
            </a:r>
            <a:r>
              <a:rPr lang="en-US" sz="2400" dirty="0">
                <a:solidFill>
                  <a:srgbClr val="444443"/>
                </a:solidFill>
                <a:effectLst/>
                <a:ea typeface="Aptos" panose="020B0004020202020204" pitchFamily="34" charset="0"/>
              </a:rPr>
              <a:t>Resources and benefits include:</a:t>
            </a:r>
          </a:p>
          <a:p>
            <a:pPr marL="0" marR="0">
              <a:buNone/>
            </a:pPr>
            <a:endParaRPr lang="en-US" sz="800" dirty="0">
              <a:solidFill>
                <a:srgbClr val="444443"/>
              </a:solidFill>
              <a:effectLst/>
              <a:ea typeface="Aptos" panose="020B0004020202020204" pitchFamily="34" charset="0"/>
            </a:endParaRP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rgbClr val="444443"/>
                </a:solidFill>
                <a:ea typeface="Aptos" panose="020B0004020202020204" pitchFamily="34" charset="0"/>
              </a:rPr>
              <a:t>R</a:t>
            </a:r>
            <a:r>
              <a:rPr lang="en-US" sz="2400" dirty="0">
                <a:solidFill>
                  <a:srgbClr val="444443"/>
                </a:solidFill>
                <a:effectLst/>
                <a:ea typeface="Aptos" panose="020B0004020202020204" pitchFamily="34" charset="0"/>
              </a:rPr>
              <a:t>educed registration rates at AANS Annual Scientific Meetings</a:t>
            </a:r>
            <a:endParaRPr lang="en-US" sz="2400" dirty="0">
              <a:solidFill>
                <a:srgbClr val="444443"/>
              </a:solidFill>
              <a:ea typeface="Aptos" panose="020B0004020202020204" pitchFamily="34" charset="0"/>
            </a:endParaRP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rgbClr val="444443"/>
                </a:solidFill>
                <a:effectLst/>
                <a:ea typeface="Aptos" panose="020B0004020202020204" pitchFamily="34" charset="0"/>
              </a:rPr>
              <a:t>Discounted online education in </a:t>
            </a:r>
            <a:r>
              <a:rPr lang="en-US" sz="2400" u="sng" dirty="0" err="1">
                <a:solidFill>
                  <a:srgbClr val="444443"/>
                </a:solidFill>
                <a:effectLst/>
                <a:ea typeface="Aptos" panose="020B0004020202020204" pitchFamily="34" charset="0"/>
                <a:hlinkClick r:id="rId3"/>
              </a:rPr>
              <a:t>NeuroU</a:t>
            </a:r>
            <a:endParaRPr lang="en-US" sz="2400" u="sng" dirty="0">
              <a:solidFill>
                <a:srgbClr val="444443"/>
              </a:solidFill>
              <a:ea typeface="Aptos" panose="020B0004020202020204" pitchFamily="34" charset="0"/>
            </a:endParaRP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rgbClr val="444443"/>
                </a:solidFill>
                <a:ea typeface="Aptos" panose="020B0004020202020204" pitchFamily="34" charset="0"/>
              </a:rPr>
              <a:t>C</a:t>
            </a:r>
            <a:r>
              <a:rPr lang="en-US" sz="2400" dirty="0">
                <a:solidFill>
                  <a:srgbClr val="444443"/>
                </a:solidFill>
                <a:effectLst/>
                <a:ea typeface="Aptos" panose="020B0004020202020204" pitchFamily="34" charset="0"/>
              </a:rPr>
              <a:t>omplimentary online subscription to the </a:t>
            </a:r>
            <a:r>
              <a:rPr lang="en-US" sz="2400" i="1" dirty="0">
                <a:solidFill>
                  <a:srgbClr val="444443"/>
                </a:solidFill>
                <a:effectLst/>
                <a:ea typeface="Aptos" panose="020B0004020202020204" pitchFamily="34" charset="0"/>
              </a:rPr>
              <a:t>Journal of Neurosurgery, Journal of Neurosurgery: Pediatrics, </a:t>
            </a:r>
            <a:r>
              <a:rPr lang="en-US" sz="2400" dirty="0">
                <a:solidFill>
                  <a:srgbClr val="444443"/>
                </a:solidFill>
                <a:effectLst/>
                <a:ea typeface="Aptos" panose="020B0004020202020204" pitchFamily="34" charset="0"/>
              </a:rPr>
              <a:t>and</a:t>
            </a:r>
            <a:r>
              <a:rPr lang="en-US" sz="2400" i="1" dirty="0">
                <a:solidFill>
                  <a:srgbClr val="444443"/>
                </a:solidFill>
                <a:effectLst/>
                <a:ea typeface="Aptos" panose="020B0004020202020204" pitchFamily="34" charset="0"/>
              </a:rPr>
              <a:t> Journal of Neurosurgery: Spine.</a:t>
            </a:r>
            <a:endParaRPr lang="en-US" sz="2400" dirty="0">
              <a:effectLst/>
              <a:ea typeface="Aptos" panose="020B0004020202020204" pitchFamily="34" charset="0"/>
            </a:endParaRPr>
          </a:p>
          <a:p>
            <a:pPr marL="0" marR="0">
              <a:buNone/>
            </a:pPr>
            <a:r>
              <a:rPr lang="en-US" sz="2400" dirty="0">
                <a:effectLst/>
                <a:ea typeface="Aptos" panose="020B0004020202020204" pitchFamily="34" charset="0"/>
              </a:rPr>
              <a:t> </a:t>
            </a:r>
          </a:p>
          <a:p>
            <a:pPr marL="0" marR="0">
              <a:buNone/>
            </a:pPr>
            <a:r>
              <a:rPr lang="en-US" sz="2400" dirty="0">
                <a:effectLst/>
                <a:ea typeface="Aptos" panose="020B0004020202020204" pitchFamily="34" charset="0"/>
              </a:rPr>
              <a:t>Email </a:t>
            </a:r>
            <a:r>
              <a:rPr lang="en-US" sz="2400" dirty="0">
                <a:ea typeface="Aptos" panose="020B0004020202020204" pitchFamily="34" charset="0"/>
              </a:rPr>
              <a:t>previously sent with request for new intern information due </a:t>
            </a:r>
            <a:r>
              <a:rPr lang="en-US" sz="2400" dirty="0">
                <a:effectLst/>
                <a:ea typeface="Aptos" panose="020B0004020202020204" pitchFamily="34" charset="0"/>
              </a:rPr>
              <a:t>by </a:t>
            </a:r>
            <a:r>
              <a:rPr lang="en-US" sz="2400" b="1" dirty="0">
                <a:effectLst/>
                <a:highlight>
                  <a:srgbClr val="FFFF00"/>
                </a:highlight>
                <a:ea typeface="Aptos" panose="020B0004020202020204" pitchFamily="34" charset="0"/>
              </a:rPr>
              <a:t>June 27, 2025</a:t>
            </a:r>
            <a:r>
              <a:rPr lang="en-US" sz="2400" dirty="0">
                <a:effectLst/>
                <a:ea typeface="Aptos" panose="020B0004020202020204" pitchFamily="34" charset="0"/>
              </a:rPr>
              <a:t>  </a:t>
            </a:r>
          </a:p>
          <a:p>
            <a:pPr marL="0" marR="0">
              <a:buNone/>
            </a:pPr>
            <a:endParaRPr lang="en-US" sz="1200" dirty="0">
              <a:ea typeface="Aptos" panose="020B0004020202020204" pitchFamily="34" charset="0"/>
            </a:endParaRPr>
          </a:p>
          <a:p>
            <a:pPr marL="0" marR="0">
              <a:buNone/>
            </a:pPr>
            <a:r>
              <a:rPr lang="en-US" sz="2400" dirty="0">
                <a:effectLst/>
                <a:ea typeface="Aptos" panose="020B0004020202020204" pitchFamily="34" charset="0"/>
              </a:rPr>
              <a:t>Kim Bondarowicz</a:t>
            </a:r>
            <a:endParaRPr lang="en-US" sz="2400" dirty="0">
              <a:ea typeface="Aptos" panose="020B0004020202020204" pitchFamily="34" charset="0"/>
            </a:endParaRPr>
          </a:p>
          <a:p>
            <a:pPr marL="0" marR="0">
              <a:buNone/>
            </a:pPr>
            <a:r>
              <a:rPr lang="en-US" sz="2400" u="sng" dirty="0">
                <a:solidFill>
                  <a:srgbClr val="0000FF"/>
                </a:solidFill>
                <a:effectLst/>
                <a:ea typeface="Aptos" panose="020B0004020202020204" pitchFamily="34" charset="0"/>
                <a:hlinkClick r:id="rId4"/>
              </a:rPr>
              <a:t>kbondarowicz@aans.org</a:t>
            </a:r>
            <a:endParaRPr lang="en-US" sz="2400" dirty="0">
              <a:effectLst/>
              <a:ea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771896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9C047014-1E58-F915-AA17-796A7BC53A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EBA17BA-9DD0-4133-48B1-DFB60C0EAF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474727" cy="1115570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258B3949-EAE1-D65A-AEB6-C48D5B85A7FD}"/>
              </a:ext>
            </a:extLst>
          </p:cNvPr>
          <p:cNvSpPr txBox="1">
            <a:spLocks/>
          </p:cNvSpPr>
          <p:nvPr/>
        </p:nvSpPr>
        <p:spPr>
          <a:xfrm>
            <a:off x="826271" y="1004734"/>
            <a:ext cx="10539455" cy="7413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Bahnschrift" panose="020B0502040204020203" pitchFamily="34" charset="0"/>
                <a:ea typeface="Calibri" panose="020F0502020204030204" pitchFamily="34" charset="0"/>
                <a:cs typeface="Cambria" panose="02040503050406030204" pitchFamily="18" charset="0"/>
              </a:rPr>
              <a:t>CNS </a:t>
            </a:r>
            <a:endParaRPr kumimoji="0" lang="en-US" sz="2800" b="1" i="1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Bahnschrift" panose="020B0502040204020203" pitchFamily="34" charset="0"/>
              <a:ea typeface="Calibri" panose="020F0502020204030204" pitchFamily="34" charset="0"/>
              <a:cs typeface="Cambria" panose="02040503050406030204" pitchFamily="18" charset="0"/>
            </a:endParaRPr>
          </a:p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800" b="1" i="1" dirty="0">
                <a:solidFill>
                  <a:prstClr val="black">
                    <a:lumMod val="65000"/>
                    <a:lumOff val="35000"/>
                  </a:prstClr>
                </a:solidFill>
                <a:latin typeface="Bahnschrift" panose="020B0502040204020203" pitchFamily="34" charset="0"/>
                <a:ea typeface="Calibri" panose="020F0502020204030204" pitchFamily="34" charset="0"/>
                <a:cs typeface="Cambria" panose="02040503050406030204" pitchFamily="18" charset="0"/>
              </a:rPr>
              <a:t>(Congress of Neurological Surgeons)</a:t>
            </a:r>
            <a:endParaRPr kumimoji="0" lang="en-US" sz="2800" b="1" i="1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Bahnschrift" panose="020B0502040204020203" pitchFamily="34" charset="0"/>
              <a:ea typeface="Calibri" panose="020F0502020204030204" pitchFamily="34" charset="0"/>
              <a:cs typeface="Cambria" panose="020405030504060302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b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		</a:t>
            </a:r>
            <a:b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		</a:t>
            </a: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D5F8515-CD5F-B4EA-1ADC-AC0690C719C9}"/>
              </a:ext>
            </a:extLst>
          </p:cNvPr>
          <p:cNvSpPr txBox="1"/>
          <p:nvPr/>
        </p:nvSpPr>
        <p:spPr>
          <a:xfrm>
            <a:off x="552449" y="1979741"/>
            <a:ext cx="11087100" cy="48782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SANS Subscriptions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Purchase SANS institutional subscriptions between Sep-Nov for best annual cycle.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All SANS subscriptions are 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valid for 1 year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 from the date of purchase. SANS subscriptions are not renewable therefore programs will have to buy a new one each year.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SANS questions are automatically reset with the purchase of a new one so the system will not allow residents to pick up where they left off. They will have to start over with a blank slate of questions.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1252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SANS Challenge Qualifying Exam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212529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Opens May 1 through June 2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212529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Top 12 qualifying teams will participate in the competition at the CNS annual meeting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014979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D9070921-5B3B-6F1C-F824-0B6FD7D797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691B6E2-B8F7-330D-BD47-71B3A4FA07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474727" cy="1115570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BEDAEF21-3D66-A556-AC7B-7BCF4B613039}"/>
              </a:ext>
            </a:extLst>
          </p:cNvPr>
          <p:cNvSpPr txBox="1">
            <a:spLocks/>
          </p:cNvSpPr>
          <p:nvPr/>
        </p:nvSpPr>
        <p:spPr>
          <a:xfrm>
            <a:off x="826271" y="1004734"/>
            <a:ext cx="10539455" cy="7413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Bahnschrift" panose="020B0502040204020203" pitchFamily="34" charset="0"/>
                <a:ea typeface="Calibri" panose="020F0502020204030204" pitchFamily="34" charset="0"/>
                <a:cs typeface="Cambria" panose="02040503050406030204" pitchFamily="18" charset="0"/>
              </a:rPr>
              <a:t>CNS Updates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b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		</a:t>
            </a:r>
            <a:b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		</a:t>
            </a: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77E2981-5A74-9835-E4D7-B041370D7228}"/>
              </a:ext>
            </a:extLst>
          </p:cNvPr>
          <p:cNvSpPr txBox="1"/>
          <p:nvPr/>
        </p:nvSpPr>
        <p:spPr>
          <a:xfrm>
            <a:off x="623223" y="1783481"/>
            <a:ext cx="1117453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New Resident Accounts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The CNS Membership Team will be sending out notifications sometime in July to all Administrators regarding setting up accounts for incoming PGY1s.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CNS accounts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can only be created by a CNS staff person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. Creating an account through the CNS website on your own only offers basic non-member access to our website. Non-member accounts will not link to things like SANS subscriptions or discounted products.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4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membership@cns.org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 with any questions regarding this.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59313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0A295E46-F819-C5F9-4116-1644511653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CED582C-6023-FDE6-A431-C037931307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474727" cy="1115570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B6B15E1F-EAA8-4824-A4F5-5594950B4F80}"/>
              </a:ext>
            </a:extLst>
          </p:cNvPr>
          <p:cNvSpPr txBox="1">
            <a:spLocks/>
          </p:cNvSpPr>
          <p:nvPr/>
        </p:nvSpPr>
        <p:spPr>
          <a:xfrm>
            <a:off x="826271" y="1004734"/>
            <a:ext cx="10539455" cy="7413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Bahnschrift" panose="020B0502040204020203" pitchFamily="34" charset="0"/>
                <a:ea typeface="Calibri" panose="020F0502020204030204" pitchFamily="34" charset="0"/>
                <a:cs typeface="Cambria" panose="02040503050406030204" pitchFamily="18" charset="0"/>
              </a:rPr>
              <a:t>CNS Updates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b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		</a:t>
            </a:r>
            <a:b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		</a:t>
            </a: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007B575-E481-F89A-4A67-6B9C9F77D7BC}"/>
              </a:ext>
            </a:extLst>
          </p:cNvPr>
          <p:cNvSpPr txBox="1"/>
          <p:nvPr/>
        </p:nvSpPr>
        <p:spPr>
          <a:xfrm>
            <a:off x="632459" y="1760220"/>
            <a:ext cx="11174530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1252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Complimentary Resident Housing at the CNS Annual Meeting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12529"/>
                </a:solidFill>
                <a:effectLst/>
                <a:uLnTx/>
                <a:uFillTx/>
                <a:latin typeface="-apple-system"/>
                <a:ea typeface="+mn-ea"/>
                <a:cs typeface="+mn-cs"/>
              </a:rPr>
              <a:t>Available to a limited number of CNS Resident members and International Resident members on a first-come, first-served basis. 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12529"/>
                </a:solidFill>
                <a:effectLst/>
                <a:uLnTx/>
                <a:uFillTx/>
                <a:latin typeface="-apple-system"/>
                <a:ea typeface="+mn-ea"/>
                <a:cs typeface="+mn-cs"/>
              </a:rPr>
              <a:t>To be considered for this program, members must register for the CNS Annual Meeting and select that they are interested in Resident Housing. </a:t>
            </a:r>
            <a:r>
              <a:rPr lang="en-US" sz="2400" b="1" dirty="0">
                <a:solidFill>
                  <a:srgbClr val="212529"/>
                </a:solidFill>
                <a:latin typeface="-apple-system"/>
              </a:rPr>
              <a:t>Residents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12529"/>
                </a:solidFill>
                <a:effectLst/>
                <a:uLnTx/>
                <a:uFillTx/>
                <a:latin typeface="-apple-system"/>
                <a:ea typeface="+mn-ea"/>
                <a:cs typeface="+mn-cs"/>
              </a:rPr>
              <a:t> must be registered by June 30, 2024 to be considered.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12529"/>
                </a:solidFill>
                <a:effectLst/>
                <a:uLnTx/>
                <a:uFillTx/>
                <a:latin typeface="-apple-system"/>
                <a:ea typeface="+mn-ea"/>
                <a:cs typeface="+mn-cs"/>
              </a:rPr>
              <a:t> A CNS Staff member will reach out for further instructions.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CNS Resident Committee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Ivette Hernandez is a good resource for additional updates happening with this committee. They have established a new application process for residents to join this committee which she can provide more info on. Her email is </a:t>
            </a:r>
            <a:r>
              <a:rPr kumimoji="0" lang="en-US" sz="24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ihernandez@cns.org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215E99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636530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B6B99E0F-BC20-4A0D-3487-4E11A86546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5D4EF91-388F-393F-6673-F6852581E9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474727" cy="1115570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EF31F7ED-58F9-5D69-A1DB-87A24D81375C}"/>
              </a:ext>
            </a:extLst>
          </p:cNvPr>
          <p:cNvSpPr txBox="1">
            <a:spLocks/>
          </p:cNvSpPr>
          <p:nvPr/>
        </p:nvSpPr>
        <p:spPr>
          <a:xfrm>
            <a:off x="826271" y="1004734"/>
            <a:ext cx="10539455" cy="7413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Bahnschrift" panose="020B0502040204020203" pitchFamily="34" charset="0"/>
                <a:ea typeface="Calibri" panose="020F0502020204030204" pitchFamily="34" charset="0"/>
                <a:cs typeface="Cambria" panose="02040503050406030204" pitchFamily="18" charset="0"/>
              </a:rPr>
              <a:t>CNS Updates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b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		</a:t>
            </a:r>
            <a:b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		</a:t>
            </a: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73194FE-C87C-A335-1CCA-D7EC68889ECF}"/>
              </a:ext>
            </a:extLst>
          </p:cNvPr>
          <p:cNvSpPr txBox="1"/>
          <p:nvPr/>
        </p:nvSpPr>
        <p:spPr>
          <a:xfrm>
            <a:off x="632460" y="1718131"/>
            <a:ext cx="1092708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212529"/>
              </a:solidFill>
              <a:effectLst/>
              <a:uLnTx/>
              <a:uFillTx/>
              <a:latin typeface="-apple-system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12529"/>
                </a:solidFill>
                <a:effectLst/>
                <a:uLnTx/>
                <a:uFillTx/>
                <a:latin typeface="-apple-system"/>
                <a:ea typeface="+mn-ea"/>
                <a:cs typeface="+mn-cs"/>
              </a:rPr>
              <a:t>Artificial Intelligence in Neurosurgery-May 31 (virtual)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12529"/>
                </a:solidFill>
                <a:effectLst/>
                <a:uLnTx/>
                <a:uFillTx/>
                <a:latin typeface="-apple-system"/>
                <a:ea typeface="Calibri" panose="020F0502020204030204" pitchFamily="34" charset="0"/>
                <a:cs typeface="+mn-cs"/>
              </a:rPr>
              <a:t>Great course for residents interested in data science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039556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09DE7809-69FF-5250-77DC-884826F102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EECE167-C8F2-EE9C-C4E6-8CF3059D60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551830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BB476D-DBC4-20ED-9176-A693F2F45F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49C2BE3-B477-37E9-3F14-2EE9D44403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474727" cy="1115570"/>
          </a:xfrm>
          <a:prstGeom prst="rect">
            <a:avLst/>
          </a:prstGeom>
        </p:spPr>
      </p:pic>
      <p:sp>
        <p:nvSpPr>
          <p:cNvPr id="2" name="object 5">
            <a:extLst>
              <a:ext uri="{FF2B5EF4-FFF2-40B4-BE49-F238E27FC236}">
                <a16:creationId xmlns:a16="http://schemas.microsoft.com/office/drawing/2014/main" id="{592DEB91-B399-AE90-CBB0-B557C157C8BF}"/>
              </a:ext>
            </a:extLst>
          </p:cNvPr>
          <p:cNvSpPr txBox="1">
            <a:spLocks/>
          </p:cNvSpPr>
          <p:nvPr/>
        </p:nvSpPr>
        <p:spPr>
          <a:xfrm>
            <a:off x="2481199" y="2690674"/>
            <a:ext cx="6085840" cy="1111333"/>
          </a:xfrm>
          <a:prstGeom prst="rect">
            <a:avLst/>
          </a:prstGeom>
        </p:spPr>
        <p:txBody>
          <a:bodyPr vert="horz" wrap="square" lIns="0" tIns="430025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208405">
              <a:spcBef>
                <a:spcPts val="90"/>
              </a:spcBef>
            </a:pPr>
            <a:r>
              <a:rPr lang="en-US" sz="4400" spc="-290" dirty="0">
                <a:latin typeface="Lucida Sans" panose="020B0602030504020204" pitchFamily="34" charset="0"/>
              </a:rPr>
              <a:t>THANK</a:t>
            </a:r>
            <a:r>
              <a:rPr lang="en-US" sz="4400" spc="-165" dirty="0">
                <a:latin typeface="Lucida Sans" panose="020B0602030504020204" pitchFamily="34" charset="0"/>
              </a:rPr>
              <a:t> </a:t>
            </a:r>
            <a:r>
              <a:rPr lang="en-US" sz="4400" spc="-409" dirty="0">
                <a:latin typeface="Lucida Sans" panose="020B0602030504020204" pitchFamily="34" charset="0"/>
              </a:rPr>
              <a:t>YOU!</a:t>
            </a:r>
          </a:p>
        </p:txBody>
      </p:sp>
    </p:spTree>
    <p:extLst>
      <p:ext uri="{BB962C8B-B14F-4D97-AF65-F5344CB8AC3E}">
        <p14:creationId xmlns:p14="http://schemas.microsoft.com/office/powerpoint/2010/main" val="99865371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990600" y="543877"/>
            <a:ext cx="3474719" cy="5664835"/>
            <a:chOff x="0" y="0"/>
            <a:chExt cx="3474719" cy="5664835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841375" cy="5664835"/>
            </a:xfrm>
            <a:custGeom>
              <a:avLst/>
              <a:gdLst/>
              <a:ahLst/>
              <a:cxnLst/>
              <a:rect l="l" t="t" r="r" b="b"/>
              <a:pathLst>
                <a:path w="841375" h="5664835">
                  <a:moveTo>
                    <a:pt x="841247" y="0"/>
                  </a:moveTo>
                  <a:lnTo>
                    <a:pt x="0" y="0"/>
                  </a:lnTo>
                  <a:lnTo>
                    <a:pt x="0" y="5664708"/>
                  </a:lnTo>
                  <a:lnTo>
                    <a:pt x="841247" y="0"/>
                  </a:lnTo>
                  <a:close/>
                </a:path>
              </a:pathLst>
            </a:custGeom>
            <a:solidFill>
              <a:srgbClr val="90C225">
                <a:alpha val="850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3474719" cy="1115567"/>
            </a:xfrm>
            <a:prstGeom prst="rect">
              <a:avLst/>
            </a:prstGeom>
          </p:spPr>
        </p:pic>
      </p:grpSp>
      <p:pic>
        <p:nvPicPr>
          <p:cNvPr id="14" name="Picture 13" descr="A group of people posing for a photo&#10;&#10;AI-generated content may be incorrect.">
            <a:extLst>
              <a:ext uri="{FF2B5EF4-FFF2-40B4-BE49-F238E27FC236}">
                <a16:creationId xmlns:a16="http://schemas.microsoft.com/office/drawing/2014/main" id="{E9418FAB-B7E4-D0AD-F516-A263A521B7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0" y="1455380"/>
            <a:ext cx="6324600" cy="4753332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857035C-016B-1130-5C35-0D64D7DCA1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7831" y="86808"/>
            <a:ext cx="5596337" cy="149701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E3210BD-63AA-49E4-16FB-FA46F59D9B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6986" y="1714238"/>
            <a:ext cx="1526644" cy="1400176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2212D3DB-8EA2-4969-C2BE-FB8F787EB5AE}"/>
              </a:ext>
            </a:extLst>
          </p:cNvPr>
          <p:cNvSpPr txBox="1"/>
          <p:nvPr/>
        </p:nvSpPr>
        <p:spPr>
          <a:xfrm>
            <a:off x="2163137" y="3273901"/>
            <a:ext cx="4340493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</a:rPr>
              <a:t>Ann Bowman </a:t>
            </a:r>
          </a:p>
          <a:p>
            <a:r>
              <a:rPr lang="en-US" sz="1600" b="1" dirty="0">
                <a:solidFill>
                  <a:schemeClr val="bg1"/>
                </a:solidFill>
              </a:rPr>
              <a:t>University of Louisville</a:t>
            </a:r>
          </a:p>
          <a:p>
            <a:endParaRPr lang="en-US" sz="1600" b="1" dirty="0">
              <a:solidFill>
                <a:schemeClr val="bg1"/>
              </a:solidFill>
            </a:endParaRPr>
          </a:p>
          <a:p>
            <a:r>
              <a:rPr lang="en-US" sz="1600" b="1" dirty="0">
                <a:solidFill>
                  <a:schemeClr val="bg1"/>
                </a:solidFill>
              </a:rPr>
              <a:t>Karena Love</a:t>
            </a:r>
          </a:p>
          <a:p>
            <a:r>
              <a:rPr lang="en-US" sz="1600" b="1" dirty="0">
                <a:solidFill>
                  <a:schemeClr val="bg1"/>
                </a:solidFill>
              </a:rPr>
              <a:t>University of Texas Southwestern Medical Center</a:t>
            </a:r>
          </a:p>
          <a:p>
            <a:endParaRPr lang="en-US" sz="1600" b="1" dirty="0">
              <a:solidFill>
                <a:schemeClr val="bg1"/>
              </a:solidFill>
            </a:endParaRPr>
          </a:p>
          <a:p>
            <a:r>
              <a:rPr lang="en-US" sz="1600" b="1" dirty="0">
                <a:solidFill>
                  <a:schemeClr val="bg1"/>
                </a:solidFill>
              </a:rPr>
              <a:t>Katie Roche</a:t>
            </a:r>
          </a:p>
          <a:p>
            <a:r>
              <a:rPr lang="en-US" sz="1600" b="1" dirty="0">
                <a:solidFill>
                  <a:schemeClr val="bg1"/>
                </a:solidFill>
              </a:rPr>
              <a:t>Massachusetts General Hospital</a:t>
            </a:r>
          </a:p>
          <a:p>
            <a:endParaRPr lang="en-US" sz="1600" b="1" dirty="0">
              <a:solidFill>
                <a:schemeClr val="bg1"/>
              </a:solidFill>
            </a:endParaRPr>
          </a:p>
          <a:p>
            <a:endParaRPr lang="en-US" sz="1600" b="1" dirty="0">
              <a:solidFill>
                <a:schemeClr val="bg1"/>
              </a:solidFill>
            </a:endParaRPr>
          </a:p>
          <a:p>
            <a:endParaRPr lang="en-US" sz="1600" b="1" dirty="0">
              <a:solidFill>
                <a:schemeClr val="bg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29206A8-1167-952E-F6A7-7D11E120FFE7}"/>
              </a:ext>
            </a:extLst>
          </p:cNvPr>
          <p:cNvSpPr txBox="1"/>
          <p:nvPr/>
        </p:nvSpPr>
        <p:spPr>
          <a:xfrm>
            <a:off x="7091916" y="3273901"/>
            <a:ext cx="442314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</a:rPr>
              <a:t>Meredith Suescun</a:t>
            </a:r>
          </a:p>
          <a:p>
            <a:r>
              <a:rPr lang="en-US" sz="1600" b="1" dirty="0">
                <a:solidFill>
                  <a:schemeClr val="bg1"/>
                </a:solidFill>
              </a:rPr>
              <a:t>University of Texas HSC at Houston</a:t>
            </a:r>
          </a:p>
          <a:p>
            <a:endParaRPr lang="en-US" sz="1600" b="1" dirty="0">
              <a:solidFill>
                <a:schemeClr val="bg1"/>
              </a:solidFill>
            </a:endParaRPr>
          </a:p>
          <a:p>
            <a:r>
              <a:rPr lang="en-US" sz="1600" b="1" dirty="0">
                <a:solidFill>
                  <a:schemeClr val="bg1"/>
                </a:solidFill>
              </a:rPr>
              <a:t>Sophie White</a:t>
            </a:r>
          </a:p>
          <a:p>
            <a:r>
              <a:rPr lang="en-US" sz="1600" b="1" dirty="0">
                <a:solidFill>
                  <a:schemeClr val="bg1"/>
                </a:solidFill>
              </a:rPr>
              <a:t>University of Maryland</a:t>
            </a:r>
          </a:p>
        </p:txBody>
      </p:sp>
    </p:spTree>
    <p:extLst>
      <p:ext uri="{BB962C8B-B14F-4D97-AF65-F5344CB8AC3E}">
        <p14:creationId xmlns:p14="http://schemas.microsoft.com/office/powerpoint/2010/main" val="25932992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3474720" cy="6680835"/>
            <a:chOff x="0" y="0"/>
            <a:chExt cx="3474720" cy="5664835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841375" cy="5664835"/>
            </a:xfrm>
            <a:custGeom>
              <a:avLst/>
              <a:gdLst/>
              <a:ahLst/>
              <a:cxnLst/>
              <a:rect l="l" t="t" r="r" b="b"/>
              <a:pathLst>
                <a:path w="841375" h="5664835">
                  <a:moveTo>
                    <a:pt x="841247" y="0"/>
                  </a:moveTo>
                  <a:lnTo>
                    <a:pt x="0" y="0"/>
                  </a:lnTo>
                  <a:lnTo>
                    <a:pt x="0" y="5664708"/>
                  </a:lnTo>
                  <a:lnTo>
                    <a:pt x="841247" y="0"/>
                  </a:lnTo>
                  <a:close/>
                </a:path>
              </a:pathLst>
            </a:custGeom>
            <a:solidFill>
              <a:srgbClr val="90C225">
                <a:alpha val="850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3474719" cy="1115567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737360" y="1490472"/>
            <a:ext cx="7164705" cy="471283"/>
          </a:xfrm>
          <a:prstGeom prst="rect">
            <a:avLst/>
          </a:prstGeom>
          <a:solidFill>
            <a:srgbClr val="D5D0B8"/>
          </a:solidFill>
        </p:spPr>
        <p:txBody>
          <a:bodyPr vert="horz" wrap="square" lIns="0" tIns="40005" rIns="0" bIns="0" rtlCol="0" anchor="t">
            <a:spAutoFit/>
          </a:bodyPr>
          <a:lstStyle/>
          <a:p>
            <a:pPr marL="91440">
              <a:lnSpc>
                <a:spcPct val="100000"/>
              </a:lnSpc>
              <a:spcBef>
                <a:spcPts val="315"/>
              </a:spcBef>
            </a:pPr>
            <a:r>
              <a:rPr sz="2800" spc="-130">
                <a:solidFill>
                  <a:srgbClr val="585858"/>
                </a:solidFill>
              </a:rPr>
              <a:t>Changes</a:t>
            </a:r>
            <a:r>
              <a:rPr sz="2800" spc="-155">
                <a:solidFill>
                  <a:srgbClr val="585858"/>
                </a:solidFill>
              </a:rPr>
              <a:t> </a:t>
            </a:r>
            <a:r>
              <a:rPr sz="2800" spc="-160">
                <a:solidFill>
                  <a:srgbClr val="585858"/>
                </a:solidFill>
              </a:rPr>
              <a:t>and</a:t>
            </a:r>
            <a:r>
              <a:rPr sz="2800" spc="-100">
                <a:solidFill>
                  <a:srgbClr val="585858"/>
                </a:solidFill>
              </a:rPr>
              <a:t> </a:t>
            </a:r>
            <a:r>
              <a:rPr sz="2800" spc="-120">
                <a:solidFill>
                  <a:srgbClr val="585858"/>
                </a:solidFill>
              </a:rPr>
              <a:t>Accomplishments</a:t>
            </a:r>
            <a:r>
              <a:rPr sz="2800" spc="-195">
                <a:solidFill>
                  <a:srgbClr val="585858"/>
                </a:solidFill>
              </a:rPr>
              <a:t> </a:t>
            </a:r>
            <a:r>
              <a:rPr lang="en-US" sz="2800" spc="-175">
                <a:solidFill>
                  <a:srgbClr val="585858"/>
                </a:solidFill>
              </a:rPr>
              <a:t>2024-2025</a:t>
            </a:r>
            <a:endParaRPr lang="en-US" sz="2800" spc="-310">
              <a:solidFill>
                <a:srgbClr val="585858"/>
              </a:solidFill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517142" y="2048144"/>
            <a:ext cx="5970904" cy="393056"/>
          </a:xfrm>
          <a:prstGeom prst="rect">
            <a:avLst/>
          </a:prstGeom>
        </p:spPr>
        <p:txBody>
          <a:bodyPr vert="horz" wrap="square" lIns="0" tIns="114935" rIns="0" bIns="0" rtlCol="0" anchor="t">
            <a:spAutoFit/>
          </a:bodyPr>
          <a:lstStyle/>
          <a:p>
            <a:pPr marL="12700">
              <a:spcBef>
                <a:spcPts val="800"/>
              </a:spcBef>
              <a:buClr>
                <a:srgbClr val="90C225"/>
              </a:buClr>
              <a:buSzPct val="79411"/>
              <a:tabLst>
                <a:tab pos="354965" algn="l"/>
              </a:tabLst>
            </a:pPr>
            <a:r>
              <a:rPr lang="en-US" spc="-85">
                <a:solidFill>
                  <a:srgbClr val="585858"/>
                </a:solidFill>
                <a:latin typeface="Lucida Sans"/>
                <a:cs typeface="Lucida Sans"/>
              </a:rPr>
              <a:t>EC Recruitment for Terms May</a:t>
            </a:r>
            <a:r>
              <a:rPr spc="-60">
                <a:solidFill>
                  <a:srgbClr val="585858"/>
                </a:solidFill>
                <a:latin typeface="Lucida Sans"/>
                <a:cs typeface="Lucida Sans"/>
              </a:rPr>
              <a:t> </a:t>
            </a:r>
            <a:r>
              <a:rPr lang="en-US" spc="-185">
                <a:solidFill>
                  <a:srgbClr val="585858"/>
                </a:solidFill>
                <a:latin typeface="Lucida Sans"/>
                <a:cs typeface="Lucida Sans"/>
              </a:rPr>
              <a:t>2025</a:t>
            </a:r>
            <a:r>
              <a:rPr spc="-60">
                <a:solidFill>
                  <a:srgbClr val="585858"/>
                </a:solidFill>
                <a:latin typeface="Lucida Sans"/>
                <a:cs typeface="Lucida Sans"/>
              </a:rPr>
              <a:t> </a:t>
            </a:r>
            <a:r>
              <a:rPr lang="en-US" spc="-60">
                <a:solidFill>
                  <a:srgbClr val="585858"/>
                </a:solidFill>
                <a:latin typeface="Lucida Sans"/>
                <a:cs typeface="Lucida Sans"/>
              </a:rPr>
              <a:t>through May 2026</a:t>
            </a:r>
            <a:endParaRPr lang="en-US" spc="-10">
              <a:solidFill>
                <a:srgbClr val="585858"/>
              </a:solidFill>
              <a:latin typeface="Lucida Sans"/>
              <a:cs typeface="Lucida San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324102" y="2583068"/>
            <a:ext cx="1993900" cy="1683153"/>
          </a:xfrm>
          <a:prstGeom prst="rect">
            <a:avLst/>
          </a:prstGeom>
        </p:spPr>
        <p:txBody>
          <a:bodyPr vert="horz" wrap="square" lIns="0" tIns="117475" rIns="0" bIns="0" rtlCol="0" anchor="t">
            <a:spAutoFit/>
          </a:bodyPr>
          <a:lstStyle/>
          <a:p>
            <a:pPr marL="354965" indent="-342265">
              <a:lnSpc>
                <a:spcPct val="100000"/>
              </a:lnSpc>
              <a:spcBef>
                <a:spcPts val="925"/>
              </a:spcBef>
              <a:buClr>
                <a:srgbClr val="90C225"/>
              </a:buClr>
              <a:buSzPct val="76666"/>
              <a:buFont typeface="Wingdings"/>
              <a:buChar char=""/>
              <a:tabLst>
                <a:tab pos="354965" algn="l"/>
              </a:tabLst>
            </a:pPr>
            <a:r>
              <a:rPr lang="en-US" sz="1500" spc="-10">
                <a:solidFill>
                  <a:srgbClr val="585858"/>
                </a:solidFill>
                <a:latin typeface="Lucida Sans"/>
                <a:cs typeface="Lucida Sans"/>
              </a:rPr>
              <a:t>President</a:t>
            </a:r>
            <a:r>
              <a:rPr sz="1500" spc="-10">
                <a:solidFill>
                  <a:srgbClr val="585858"/>
                </a:solidFill>
                <a:latin typeface="Lucida Sans"/>
                <a:cs typeface="Lucida Sans"/>
              </a:rPr>
              <a:t>:</a:t>
            </a:r>
            <a:endParaRPr sz="1500">
              <a:latin typeface="Lucida Sans"/>
              <a:cs typeface="Lucida Sans"/>
            </a:endParaRPr>
          </a:p>
          <a:p>
            <a:pPr marL="354965" indent="-342265">
              <a:spcBef>
                <a:spcPts val="825"/>
              </a:spcBef>
              <a:buClr>
                <a:srgbClr val="90C225"/>
              </a:buClr>
              <a:buSzPct val="76666"/>
              <a:buFont typeface="Wingdings"/>
              <a:buChar char=""/>
              <a:tabLst>
                <a:tab pos="354965" algn="l"/>
              </a:tabLst>
            </a:pPr>
            <a:r>
              <a:rPr lang="en-US" sz="1500" spc="-50">
                <a:solidFill>
                  <a:srgbClr val="585858"/>
                </a:solidFill>
                <a:latin typeface="Lucida Sans"/>
                <a:cs typeface="Lucida Sans"/>
              </a:rPr>
              <a:t>President Elect: </a:t>
            </a:r>
            <a:endParaRPr lang="en-US" sz="1500">
              <a:solidFill>
                <a:srgbClr val="000000"/>
              </a:solidFill>
              <a:latin typeface="Lucida Sans"/>
              <a:cs typeface="Lucida Sans"/>
            </a:endParaRPr>
          </a:p>
          <a:p>
            <a:pPr marL="354965" indent="-342265">
              <a:spcBef>
                <a:spcPts val="825"/>
              </a:spcBef>
              <a:buClr>
                <a:srgbClr val="90C225"/>
              </a:buClr>
              <a:buSzPct val="76666"/>
              <a:buFont typeface="Wingdings"/>
              <a:buChar char=""/>
              <a:tabLst>
                <a:tab pos="354965" algn="l"/>
              </a:tabLst>
            </a:pPr>
            <a:r>
              <a:rPr lang="en-US" sz="1500" spc="-50">
                <a:solidFill>
                  <a:srgbClr val="585858"/>
                </a:solidFill>
                <a:latin typeface="Lucida Sans"/>
                <a:cs typeface="Lucida Sans"/>
              </a:rPr>
              <a:t>Vice</a:t>
            </a:r>
            <a:r>
              <a:rPr sz="1500" spc="-110">
                <a:solidFill>
                  <a:srgbClr val="585858"/>
                </a:solidFill>
                <a:latin typeface="Lucida Sans"/>
                <a:cs typeface="Lucida Sans"/>
              </a:rPr>
              <a:t> </a:t>
            </a:r>
            <a:r>
              <a:rPr sz="1500" spc="-10">
                <a:solidFill>
                  <a:srgbClr val="585858"/>
                </a:solidFill>
                <a:latin typeface="Lucida Sans"/>
                <a:cs typeface="Lucida Sans"/>
              </a:rPr>
              <a:t>President:</a:t>
            </a:r>
            <a:endParaRPr sz="1500">
              <a:latin typeface="Lucida Sans"/>
              <a:cs typeface="Lucida Sans"/>
            </a:endParaRPr>
          </a:p>
          <a:p>
            <a:pPr marL="354965" indent="-342265">
              <a:spcBef>
                <a:spcPts val="795"/>
              </a:spcBef>
              <a:buClr>
                <a:srgbClr val="90C225"/>
              </a:buClr>
              <a:buSzPct val="76666"/>
              <a:buFont typeface="Wingdings"/>
              <a:buChar char=""/>
              <a:tabLst>
                <a:tab pos="354965" algn="l"/>
              </a:tabLst>
            </a:pPr>
            <a:r>
              <a:rPr lang="en-US" sz="1500" spc="-25">
                <a:solidFill>
                  <a:srgbClr val="585858"/>
                </a:solidFill>
                <a:latin typeface="Lucida Sans"/>
                <a:cs typeface="Lucida Sans"/>
              </a:rPr>
              <a:t>Meeting Chair</a:t>
            </a:r>
          </a:p>
          <a:p>
            <a:pPr marL="354965" indent="-342265">
              <a:lnSpc>
                <a:spcPct val="100000"/>
              </a:lnSpc>
              <a:spcBef>
                <a:spcPts val="795"/>
              </a:spcBef>
              <a:buClr>
                <a:srgbClr val="90C225"/>
              </a:buClr>
              <a:buSzPct val="76666"/>
              <a:buFont typeface="Wingdings"/>
              <a:buChar char=""/>
              <a:tabLst>
                <a:tab pos="354965" algn="l"/>
              </a:tabLst>
            </a:pPr>
            <a:r>
              <a:rPr sz="1500" spc="-25">
                <a:solidFill>
                  <a:srgbClr val="585858"/>
                </a:solidFill>
                <a:latin typeface="Lucida Sans"/>
                <a:cs typeface="Lucida Sans"/>
              </a:rPr>
              <a:t>Member-</a:t>
            </a:r>
            <a:r>
              <a:rPr sz="1500">
                <a:solidFill>
                  <a:srgbClr val="585858"/>
                </a:solidFill>
                <a:latin typeface="Lucida Sans"/>
                <a:cs typeface="Lucida Sans"/>
              </a:rPr>
              <a:t>At-</a:t>
            </a:r>
            <a:r>
              <a:rPr sz="1500" spc="-25">
                <a:solidFill>
                  <a:srgbClr val="585858"/>
                </a:solidFill>
                <a:latin typeface="Lucida Sans"/>
                <a:cs typeface="Lucida Sans"/>
              </a:rPr>
              <a:t>Large:</a:t>
            </a:r>
            <a:endParaRPr sz="1500">
              <a:latin typeface="Lucida Sans"/>
              <a:cs typeface="Lucida Sans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792781" y="2583068"/>
            <a:ext cx="2146935" cy="1698669"/>
          </a:xfrm>
          <a:prstGeom prst="rect">
            <a:avLst/>
          </a:prstGeom>
        </p:spPr>
        <p:txBody>
          <a:bodyPr vert="horz" wrap="square" lIns="0" tIns="14604" rIns="0" bIns="0" rtlCol="0" anchor="t">
            <a:spAutoFit/>
          </a:bodyPr>
          <a:lstStyle/>
          <a:p>
            <a:pPr marL="12700" marR="5080" algn="l">
              <a:lnSpc>
                <a:spcPct val="145000"/>
              </a:lnSpc>
              <a:spcBef>
                <a:spcPts val="114"/>
              </a:spcBef>
            </a:pPr>
            <a:r>
              <a:rPr sz="1500" spc="-50">
                <a:solidFill>
                  <a:srgbClr val="585858"/>
                </a:solidFill>
                <a:latin typeface="Lucida Sans"/>
                <a:cs typeface="Lucida Sans"/>
              </a:rPr>
              <a:t>Samantha</a:t>
            </a:r>
            <a:r>
              <a:rPr sz="1500" spc="-70">
                <a:solidFill>
                  <a:srgbClr val="585858"/>
                </a:solidFill>
                <a:latin typeface="Lucida Sans"/>
                <a:cs typeface="Lucida Sans"/>
              </a:rPr>
              <a:t> </a:t>
            </a:r>
            <a:r>
              <a:rPr sz="1500" spc="-25">
                <a:solidFill>
                  <a:srgbClr val="585858"/>
                </a:solidFill>
                <a:latin typeface="Lucida Sans"/>
                <a:cs typeface="Lucida Sans"/>
              </a:rPr>
              <a:t>Phu </a:t>
            </a:r>
            <a:endParaRPr lang="en-US" sz="1500" spc="-20">
              <a:solidFill>
                <a:srgbClr val="585858"/>
              </a:solidFill>
              <a:latin typeface="Lucida Sans"/>
              <a:cs typeface="Lucida Sans"/>
            </a:endParaRPr>
          </a:p>
          <a:p>
            <a:pPr marL="12700" marR="5080" algn="l">
              <a:lnSpc>
                <a:spcPct val="145000"/>
              </a:lnSpc>
              <a:spcBef>
                <a:spcPts val="113"/>
              </a:spcBef>
            </a:pPr>
            <a:r>
              <a:rPr lang="en-US" sz="1500" spc="-25">
                <a:solidFill>
                  <a:srgbClr val="585858"/>
                </a:solidFill>
                <a:latin typeface="Lucida Sans"/>
                <a:cs typeface="Lucida Sans"/>
              </a:rPr>
              <a:t>Margaret Minea</a:t>
            </a:r>
          </a:p>
          <a:p>
            <a:pPr marL="12700" marR="5080" algn="l">
              <a:lnSpc>
                <a:spcPct val="145000"/>
              </a:lnSpc>
              <a:spcBef>
                <a:spcPts val="112"/>
              </a:spcBef>
            </a:pPr>
            <a:r>
              <a:rPr lang="en-US" sz="1500" spc="-25">
                <a:solidFill>
                  <a:srgbClr val="585858"/>
                </a:solidFill>
                <a:latin typeface="Lucida Sans"/>
                <a:cs typeface="Lucida Sans"/>
              </a:rPr>
              <a:t>Shanna Selsor </a:t>
            </a:r>
            <a:endParaRPr lang="en-US" sz="1500" spc="-20">
              <a:solidFill>
                <a:srgbClr val="585858"/>
              </a:solidFill>
              <a:latin typeface="Lucida Sans"/>
              <a:cs typeface="Lucida Sans"/>
            </a:endParaRPr>
          </a:p>
          <a:p>
            <a:pPr marL="12700" marR="5080" algn="l">
              <a:lnSpc>
                <a:spcPct val="145000"/>
              </a:lnSpc>
              <a:spcBef>
                <a:spcPts val="112"/>
              </a:spcBef>
            </a:pPr>
            <a:r>
              <a:rPr lang="en-US" sz="1500" spc="-60">
                <a:solidFill>
                  <a:srgbClr val="585858"/>
                </a:solidFill>
                <a:latin typeface="Lucida Sans"/>
                <a:cs typeface="Lucida Sans"/>
              </a:rPr>
              <a:t>Courtney Gilligan</a:t>
            </a:r>
          </a:p>
          <a:p>
            <a:pPr marL="12700" marR="5080" algn="l">
              <a:lnSpc>
                <a:spcPct val="145000"/>
              </a:lnSpc>
              <a:spcBef>
                <a:spcPts val="112"/>
              </a:spcBef>
            </a:pPr>
            <a:r>
              <a:rPr lang="en-US" sz="1500" spc="-60">
                <a:solidFill>
                  <a:srgbClr val="585858"/>
                </a:solidFill>
                <a:latin typeface="Lucida Sans"/>
                <a:cs typeface="Lucida Sans"/>
              </a:rPr>
              <a:t>Jose Gonzalez</a:t>
            </a:r>
            <a:endParaRPr sz="1500" spc="-20">
              <a:solidFill>
                <a:srgbClr val="585858"/>
              </a:solidFill>
              <a:latin typeface="Lucida Sans"/>
              <a:cs typeface="Lucida Sans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857035C-016B-1130-5C35-0D64D7DCA1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7831" y="86808"/>
            <a:ext cx="5596337" cy="149701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4933625-E3BA-B368-7107-59DF13F273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4965" y="1847840"/>
            <a:ext cx="1438275" cy="1400175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E6DC17E7-EE7C-F425-3A45-90FF75D78B09}"/>
              </a:ext>
            </a:extLst>
          </p:cNvPr>
          <p:cNvSpPr txBox="1"/>
          <p:nvPr/>
        </p:nvSpPr>
        <p:spPr>
          <a:xfrm>
            <a:off x="4458232" y="3429000"/>
            <a:ext cx="4340493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600" b="1" dirty="0">
              <a:solidFill>
                <a:schemeClr val="bg1"/>
              </a:solidFill>
            </a:endParaRPr>
          </a:p>
          <a:p>
            <a:r>
              <a:rPr lang="en-US" sz="1600" b="1" dirty="0">
                <a:solidFill>
                  <a:schemeClr val="bg1"/>
                </a:solidFill>
              </a:rPr>
              <a:t>Avis Foster</a:t>
            </a:r>
          </a:p>
          <a:p>
            <a:r>
              <a:rPr lang="en-US" sz="1600" b="1" dirty="0">
                <a:solidFill>
                  <a:schemeClr val="bg1"/>
                </a:solidFill>
              </a:rPr>
              <a:t>University of Illinois - Chicago</a:t>
            </a:r>
          </a:p>
          <a:p>
            <a:endParaRPr lang="en-US" sz="1600" b="1" dirty="0">
              <a:solidFill>
                <a:schemeClr val="bg1"/>
              </a:solidFill>
            </a:endParaRPr>
          </a:p>
          <a:p>
            <a:r>
              <a:rPr lang="en-US" sz="1600" b="1" dirty="0">
                <a:solidFill>
                  <a:schemeClr val="bg1"/>
                </a:solidFill>
              </a:rPr>
              <a:t>Britnee Daniels</a:t>
            </a:r>
          </a:p>
          <a:p>
            <a:r>
              <a:rPr lang="en-US" sz="1600" b="1" dirty="0">
                <a:solidFill>
                  <a:schemeClr val="bg1"/>
                </a:solidFill>
              </a:rPr>
              <a:t>University of Texas Southwestern Medical Center</a:t>
            </a:r>
          </a:p>
          <a:p>
            <a:endParaRPr lang="en-US" sz="1600" b="1" dirty="0">
              <a:solidFill>
                <a:schemeClr val="bg1"/>
              </a:solidFill>
            </a:endParaRPr>
          </a:p>
          <a:p>
            <a:r>
              <a:rPr lang="en-US" sz="1600" b="1" dirty="0">
                <a:solidFill>
                  <a:schemeClr val="bg1"/>
                </a:solidFill>
              </a:rPr>
              <a:t>Margaret Minea</a:t>
            </a:r>
          </a:p>
          <a:p>
            <a:r>
              <a:rPr lang="en-US" sz="1600" b="1" dirty="0">
                <a:solidFill>
                  <a:schemeClr val="bg1"/>
                </a:solidFill>
              </a:rPr>
              <a:t>University of Kansas</a:t>
            </a:r>
          </a:p>
          <a:p>
            <a:endParaRPr lang="en-US" sz="1600" b="1" dirty="0">
              <a:solidFill>
                <a:schemeClr val="bg1"/>
              </a:solidFill>
            </a:endParaRPr>
          </a:p>
          <a:p>
            <a:endParaRPr lang="en-US" b="1" dirty="0">
              <a:solidFill>
                <a:schemeClr val="bg1"/>
              </a:solidFill>
            </a:endParaRPr>
          </a:p>
          <a:p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925190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857035C-016B-1130-5C35-0D64D7DCA1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7831" y="86808"/>
            <a:ext cx="5596337" cy="1497019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2212D3DB-8EA2-4969-C2BE-FB8F787EB5AE}"/>
              </a:ext>
            </a:extLst>
          </p:cNvPr>
          <p:cNvSpPr txBox="1"/>
          <p:nvPr/>
        </p:nvSpPr>
        <p:spPr>
          <a:xfrm>
            <a:off x="4351126" y="3682406"/>
            <a:ext cx="434049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</a:rPr>
              <a:t>Angeles Delgado-Skerret</a:t>
            </a:r>
          </a:p>
          <a:p>
            <a:r>
              <a:rPr lang="en-US" sz="1600" b="1" dirty="0">
                <a:solidFill>
                  <a:schemeClr val="bg1"/>
                </a:solidFill>
              </a:rPr>
              <a:t>Icahn School of Medicine at Mount Sinai</a:t>
            </a:r>
          </a:p>
          <a:p>
            <a:endParaRPr lang="en-US" sz="1600" b="1" dirty="0">
              <a:solidFill>
                <a:schemeClr val="bg1"/>
              </a:solidFill>
            </a:endParaRPr>
          </a:p>
          <a:p>
            <a:r>
              <a:rPr lang="en-US" sz="1600" b="1" dirty="0">
                <a:solidFill>
                  <a:schemeClr val="bg1"/>
                </a:solidFill>
              </a:rPr>
              <a:t>Roselee Rego</a:t>
            </a:r>
          </a:p>
          <a:p>
            <a:r>
              <a:rPr lang="en-US" sz="1600" b="1" dirty="0">
                <a:solidFill>
                  <a:schemeClr val="bg1"/>
                </a:solidFill>
              </a:rPr>
              <a:t>Brown University/Rhode Island Hospital</a:t>
            </a:r>
          </a:p>
          <a:p>
            <a:endParaRPr lang="en-US" sz="1600" b="1" dirty="0">
              <a:solidFill>
                <a:schemeClr val="bg1"/>
              </a:solidFill>
            </a:endParaRPr>
          </a:p>
          <a:p>
            <a:endParaRPr lang="en-US" sz="1600" b="1" dirty="0">
              <a:solidFill>
                <a:schemeClr val="bg1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6DC17E7-EE7C-F425-3A45-90FF75D78B09}"/>
              </a:ext>
            </a:extLst>
          </p:cNvPr>
          <p:cNvSpPr txBox="1"/>
          <p:nvPr/>
        </p:nvSpPr>
        <p:spPr>
          <a:xfrm>
            <a:off x="7851507" y="2352194"/>
            <a:ext cx="4340493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600" b="1" dirty="0">
              <a:solidFill>
                <a:schemeClr val="bg1"/>
              </a:solidFill>
            </a:endParaRPr>
          </a:p>
          <a:p>
            <a:endParaRPr lang="en-US" sz="1600" b="1" dirty="0">
              <a:solidFill>
                <a:schemeClr val="bg1"/>
              </a:solidFill>
            </a:endParaRPr>
          </a:p>
          <a:p>
            <a:endParaRPr lang="en-US" b="1" dirty="0">
              <a:solidFill>
                <a:schemeClr val="bg1"/>
              </a:solidFill>
            </a:endParaRPr>
          </a:p>
          <a:p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0D09031-7153-1990-9D4F-CE7586193D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72465" y="1802778"/>
            <a:ext cx="1530354" cy="1372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092807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857035C-016B-1130-5C35-0D64D7DCA1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2491" y="183652"/>
            <a:ext cx="6167018" cy="164967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ADB670E-8619-7BEC-C5D2-8537FA58A7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4185" y="1882929"/>
            <a:ext cx="2543629" cy="240572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89C9430-AAA2-3F06-7B01-471008A3ED51}"/>
              </a:ext>
            </a:extLst>
          </p:cNvPr>
          <p:cNvSpPr txBox="1"/>
          <p:nvPr/>
        </p:nvSpPr>
        <p:spPr>
          <a:xfrm>
            <a:off x="131135" y="4338251"/>
            <a:ext cx="1192973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chemeClr val="bg1"/>
                </a:solidFill>
              </a:rPr>
              <a:t>Lois Hengenius</a:t>
            </a:r>
          </a:p>
          <a:p>
            <a:pPr algn="ctr"/>
            <a:r>
              <a:rPr lang="en-US" sz="4400" b="1" dirty="0">
                <a:solidFill>
                  <a:schemeClr val="bg1"/>
                </a:solidFill>
              </a:rPr>
              <a:t>CWRU SOM/University Hospitals Cleveland Medical Center</a:t>
            </a:r>
          </a:p>
        </p:txBody>
      </p:sp>
    </p:spTree>
    <p:extLst>
      <p:ext uri="{BB962C8B-B14F-4D97-AF65-F5344CB8AC3E}">
        <p14:creationId xmlns:p14="http://schemas.microsoft.com/office/powerpoint/2010/main" val="40086716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7293F9-ADEA-68B5-17AC-2CB0E67C2B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5439" y="2075994"/>
            <a:ext cx="9194800" cy="3077766"/>
          </a:xfrm>
        </p:spPr>
        <p:txBody>
          <a:bodyPr wrap="square" lIns="0" tIns="0" rIns="0" bIns="0" anchor="t">
            <a:spAutoFit/>
          </a:bodyPr>
          <a:lstStyle/>
          <a:p>
            <a:r>
              <a:rPr lang="en-US" sz="2000"/>
              <a:t>ARANS Representation at SNS Quarterly Meetings</a:t>
            </a:r>
            <a:br>
              <a:rPr lang="en-US" sz="2000"/>
            </a:br>
            <a:br>
              <a:rPr lang="en-US" sz="2000"/>
            </a:br>
            <a:r>
              <a:rPr lang="en-US" sz="2000"/>
              <a:t>Opportunity to present at the annual SNS Meeting</a:t>
            </a:r>
            <a:br>
              <a:rPr lang="en-US" sz="2000"/>
            </a:br>
            <a:br>
              <a:rPr lang="en-US" sz="2000"/>
            </a:br>
            <a:r>
              <a:rPr lang="en-US" sz="2000"/>
              <a:t>Website up and running – many thanks to Sophie White, Beth Battisti and website committee members</a:t>
            </a:r>
            <a:br>
              <a:rPr lang="en-US" sz="2000"/>
            </a:br>
            <a:br>
              <a:rPr lang="en-US" sz="2000"/>
            </a:br>
            <a:r>
              <a:rPr lang="en-US" sz="2000"/>
              <a:t>Mentorship Project Start-Up – Kathy Guzman</a:t>
            </a:r>
            <a:br>
              <a:rPr lang="en-US" sz="2000"/>
            </a:br>
            <a:br>
              <a:rPr lang="en-US" sz="2000"/>
            </a:br>
            <a:r>
              <a:rPr lang="en-US" sz="2000"/>
              <a:t>Further opportunities being explored for subcommittee membership  </a:t>
            </a:r>
            <a:endParaRPr lang="en-US"/>
          </a:p>
        </p:txBody>
      </p:sp>
      <p:pic>
        <p:nvPicPr>
          <p:cNvPr id="5" name="object 4" descr="A logo for a company&#10;&#10;AI-generated content may be incorrect.">
            <a:extLst>
              <a:ext uri="{FF2B5EF4-FFF2-40B4-BE49-F238E27FC236}">
                <a16:creationId xmlns:a16="http://schemas.microsoft.com/office/drawing/2014/main" id="{19DB2FB2-E455-6D2F-99F3-39A19BBACBE3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9743" y="391886"/>
            <a:ext cx="3474719" cy="13156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458028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4014215"/>
            <a:ext cx="448309" cy="2844165"/>
          </a:xfrm>
          <a:custGeom>
            <a:avLst/>
            <a:gdLst/>
            <a:ahLst/>
            <a:cxnLst/>
            <a:rect l="l" t="t" r="r" b="b"/>
            <a:pathLst>
              <a:path w="448309" h="2844165">
                <a:moveTo>
                  <a:pt x="0" y="0"/>
                </a:moveTo>
                <a:lnTo>
                  <a:pt x="0" y="2843783"/>
                </a:lnTo>
                <a:lnTo>
                  <a:pt x="448056" y="2843783"/>
                </a:lnTo>
                <a:lnTo>
                  <a:pt x="0" y="0"/>
                </a:lnTo>
                <a:close/>
              </a:path>
            </a:pathLst>
          </a:custGeom>
          <a:solidFill>
            <a:srgbClr val="90C225">
              <a:alpha val="850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7" name="Picture 6" descr="A city with many tall buildings&#10;&#10;AI-generated content may be incorrect.">
            <a:extLst>
              <a:ext uri="{FF2B5EF4-FFF2-40B4-BE49-F238E27FC236}">
                <a16:creationId xmlns:a16="http://schemas.microsoft.com/office/drawing/2014/main" id="{CCD2B87D-0E4A-D74F-4CA1-88155D1CA2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3080" y="1981518"/>
            <a:ext cx="5750560" cy="322008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C6D53FE-CB0A-EF93-8EFE-E8A3B942FAF1}"/>
              </a:ext>
            </a:extLst>
          </p:cNvPr>
          <p:cNvSpPr txBox="1"/>
          <p:nvPr/>
        </p:nvSpPr>
        <p:spPr>
          <a:xfrm>
            <a:off x="2146300" y="787400"/>
            <a:ext cx="7391400" cy="1384995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b="1" dirty="0">
                <a:solidFill>
                  <a:schemeClr val="tx2"/>
                </a:solidFill>
                <a:latin typeface="Arial Rounded MT Bold"/>
              </a:rPr>
              <a:t>NEXT ANNUAL MEETING!!</a:t>
            </a:r>
          </a:p>
          <a:p>
            <a:pPr algn="ctr"/>
            <a:r>
              <a:rPr lang="en-US" sz="2800" b="1" dirty="0">
                <a:solidFill>
                  <a:schemeClr val="tx2"/>
                </a:solidFill>
                <a:latin typeface="Arial Rounded MT Bold"/>
              </a:rPr>
              <a:t>University of Alabama</a:t>
            </a:r>
            <a:endParaRPr lang="en-US" sz="2800" b="1" dirty="0">
              <a:solidFill>
                <a:schemeClr val="tx2"/>
              </a:solidFill>
              <a:latin typeface="Arial Rounded MT Bold"/>
              <a:ea typeface="Calibri"/>
              <a:cs typeface="Calibri"/>
            </a:endParaRPr>
          </a:p>
          <a:p>
            <a:pPr algn="ctr"/>
            <a:r>
              <a:rPr lang="en-US" sz="2800" b="1">
                <a:solidFill>
                  <a:schemeClr val="tx2"/>
                </a:solidFill>
                <a:latin typeface="Arial Rounded MT Bold"/>
              </a:rPr>
              <a:t>Birmingham</a:t>
            </a:r>
            <a:endParaRPr lang="en-US" sz="2800" b="1" dirty="0">
              <a:solidFill>
                <a:schemeClr val="tx2"/>
              </a:solidFill>
              <a:latin typeface="Arial Rounded MT Bold"/>
              <a:ea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44D00CD-4250-B4C6-05F8-FC80BCA97748}"/>
              </a:ext>
            </a:extLst>
          </p:cNvPr>
          <p:cNvSpPr txBox="1"/>
          <p:nvPr/>
        </p:nvSpPr>
        <p:spPr>
          <a:xfrm>
            <a:off x="3261360" y="5486399"/>
            <a:ext cx="533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>
                <a:solidFill>
                  <a:schemeClr val="tx2"/>
                </a:solidFill>
                <a:latin typeface="Arial Rounded MT Bold"/>
              </a:rPr>
              <a:t>May 14-16, 2026</a:t>
            </a:r>
            <a:endParaRPr lang="en-US" sz="1800" b="1">
              <a:solidFill>
                <a:schemeClr val="tx2"/>
              </a:solidFill>
              <a:latin typeface="Arial Rounded MT Bold"/>
              <a:ea typeface="Calibri"/>
              <a:cs typeface="Calibri"/>
            </a:endParaRPr>
          </a:p>
          <a:p>
            <a:endParaRPr lang="en-US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819B1A2-2470-3941-453E-94706D7431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2040" y="264873"/>
            <a:ext cx="5157292" cy="165576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7C60899-D821-B3E9-C704-758633F94E00}"/>
              </a:ext>
            </a:extLst>
          </p:cNvPr>
          <p:cNvSpPr txBox="1"/>
          <p:nvPr/>
        </p:nvSpPr>
        <p:spPr>
          <a:xfrm>
            <a:off x="3048802" y="3113054"/>
            <a:ext cx="609760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Bahnschrift" panose="020B0502040204020203" pitchFamily="34" charset="0"/>
              </a:rPr>
              <a:t>Secretary’s Report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54F9828-9D1E-772E-F809-0A247449D211}"/>
              </a:ext>
            </a:extLst>
          </p:cNvPr>
          <p:cNvSpPr txBox="1"/>
          <p:nvPr/>
        </p:nvSpPr>
        <p:spPr>
          <a:xfrm flipH="1">
            <a:off x="6845608" y="5245619"/>
            <a:ext cx="327744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r>
              <a:rPr lang="en-US" dirty="0"/>
              <a:t>Kellie Devney, C-TAGME</a:t>
            </a:r>
          </a:p>
          <a:p>
            <a:r>
              <a:rPr lang="en-US" dirty="0"/>
              <a:t>Secretary, ARANS</a:t>
            </a:r>
          </a:p>
        </p:txBody>
      </p:sp>
    </p:spTree>
    <p:extLst>
      <p:ext uri="{BB962C8B-B14F-4D97-AF65-F5344CB8AC3E}">
        <p14:creationId xmlns:p14="http://schemas.microsoft.com/office/powerpoint/2010/main" val="19660670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996E07-1050-2C9E-EB96-C5AC03C407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FEC75ED-4291-B680-0CD0-B2D4DA6A64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474727" cy="1115570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D77B5B3D-0B19-40A8-812A-98F7AF2F6EF5}"/>
              </a:ext>
            </a:extLst>
          </p:cNvPr>
          <p:cNvSpPr txBox="1">
            <a:spLocks/>
          </p:cNvSpPr>
          <p:nvPr/>
        </p:nvSpPr>
        <p:spPr>
          <a:xfrm>
            <a:off x="76894" y="2117690"/>
            <a:ext cx="9634034" cy="1981604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914400" lvl="1" indent="-457200">
              <a:buClr>
                <a:srgbClr val="00B050"/>
              </a:buClr>
              <a:buFont typeface="Wingdings" panose="05000000000000000000" pitchFamily="2" charset="2"/>
              <a:buChar char="Ø"/>
            </a:pPr>
            <a:r>
              <a:rPr lang="en-US" sz="3200" b="1" dirty="0"/>
              <a:t>174 individuals (program/fellowship administrators, assistants, program managers)</a:t>
            </a:r>
          </a:p>
          <a:p>
            <a:pPr marL="1371600" lvl="2" indent="-457200">
              <a:buClr>
                <a:srgbClr val="00B050"/>
              </a:buClr>
              <a:buFont typeface="Wingdings" panose="05000000000000000000" pitchFamily="2" charset="2"/>
              <a:buChar char="v"/>
            </a:pPr>
            <a:r>
              <a:rPr lang="en-US" sz="3200" b="1" dirty="0"/>
              <a:t>Increase from 162 in 2024</a:t>
            </a:r>
          </a:p>
          <a:p>
            <a:pPr marL="914400" lvl="1" indent="-457200">
              <a:buClr>
                <a:srgbClr val="00B050"/>
              </a:buClr>
              <a:buFont typeface="Wingdings" panose="05000000000000000000" pitchFamily="2" charset="2"/>
              <a:buChar char="Ø"/>
            </a:pPr>
            <a:r>
              <a:rPr lang="en-US" sz="3200" b="1" dirty="0"/>
              <a:t>25 new program administrators for 2024-2025 </a:t>
            </a:r>
            <a:endParaRPr lang="en-US" sz="3200" dirty="0"/>
          </a:p>
          <a:p>
            <a:pPr lvl="1" algn="ctr"/>
            <a:endParaRPr lang="en-US" sz="3200" dirty="0"/>
          </a:p>
          <a:p>
            <a:pPr lvl="1" algn="ctr"/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2383932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6B2ED1-71FF-FD8B-4466-DB2D902E06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ABFDBF0-E945-C91D-F45F-3B051C954F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474727" cy="1115570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9F273A0E-7D19-16EF-EF61-68A39476EF87}"/>
              </a:ext>
            </a:extLst>
          </p:cNvPr>
          <p:cNvSpPr txBox="1">
            <a:spLocks/>
          </p:cNvSpPr>
          <p:nvPr/>
        </p:nvSpPr>
        <p:spPr>
          <a:xfrm>
            <a:off x="698881" y="2025240"/>
            <a:ext cx="8596668" cy="3880773"/>
          </a:xfrm>
          <a:prstGeom prst="rect">
            <a:avLst/>
          </a:prstGeom>
        </p:spPr>
        <p:txBody>
          <a:bodyPr/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1200"/>
              </a:spcAft>
            </a:pPr>
            <a:r>
              <a:rPr lang="en-US" sz="3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Bahnschrift" panose="020B0502040204020203" pitchFamily="34" charset="0"/>
              </a:rPr>
              <a:t>Upcoming Position Votes for 2026</a:t>
            </a:r>
          </a:p>
          <a:p>
            <a:pPr marL="285750" indent="-285750">
              <a:spcAft>
                <a:spcPts val="1200"/>
              </a:spcAft>
              <a:buClr>
                <a:srgbClr val="00B050"/>
              </a:buClr>
              <a:buFont typeface="Wingdings" panose="05000000000000000000" pitchFamily="2" charset="2"/>
              <a:buChar char="Ø"/>
            </a:pPr>
            <a:r>
              <a:rPr 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Bahnschrift" panose="020B0502040204020203" pitchFamily="34" charset="0"/>
              </a:rPr>
              <a:t>President Elect (2026-2027)</a:t>
            </a:r>
          </a:p>
          <a:p>
            <a:pPr marL="285750" indent="-285750">
              <a:spcAft>
                <a:spcPts val="1200"/>
              </a:spcAft>
              <a:buClr>
                <a:srgbClr val="00B050"/>
              </a:buClr>
              <a:buFont typeface="Wingdings" panose="05000000000000000000" pitchFamily="2" charset="2"/>
              <a:buChar char="Ø"/>
            </a:pPr>
            <a:r>
              <a:rPr 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Bahnschrift" panose="020B0502040204020203" pitchFamily="34" charset="0"/>
              </a:rPr>
              <a:t>Vice President (2026-2027)</a:t>
            </a:r>
          </a:p>
          <a:p>
            <a:pPr marL="285750" indent="-285750">
              <a:spcAft>
                <a:spcPts val="1200"/>
              </a:spcAft>
              <a:buClr>
                <a:srgbClr val="00B050"/>
              </a:buClr>
              <a:buFont typeface="Wingdings" panose="05000000000000000000" pitchFamily="2" charset="2"/>
              <a:buChar char="Ø"/>
            </a:pPr>
            <a:r>
              <a:rPr 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Bahnschrift" panose="020B0502040204020203" pitchFamily="34" charset="0"/>
              </a:rPr>
              <a:t>Treasurer (2026-2028)</a:t>
            </a:r>
          </a:p>
          <a:p>
            <a:pPr marL="285750" indent="-285750">
              <a:spcAft>
                <a:spcPts val="1200"/>
              </a:spcAft>
              <a:buClr>
                <a:srgbClr val="00B050"/>
              </a:buClr>
              <a:buFont typeface="Wingdings" panose="05000000000000000000" pitchFamily="2" charset="2"/>
              <a:buChar char="Ø"/>
            </a:pPr>
            <a:r>
              <a:rPr 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Bahnschrift" panose="020B0502040204020203" pitchFamily="34" charset="0"/>
              </a:rPr>
              <a:t>Member-At-Large (2026-2028)</a:t>
            </a:r>
          </a:p>
          <a:p>
            <a:pPr marL="285750" indent="-285750">
              <a:spcAft>
                <a:spcPts val="1200"/>
              </a:spcAft>
              <a:buClr>
                <a:srgbClr val="00B050"/>
              </a:buClr>
              <a:buFont typeface="Wingdings" panose="05000000000000000000" pitchFamily="2" charset="2"/>
              <a:buChar char="Ø"/>
            </a:pPr>
            <a:r>
              <a:rPr 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Bahnschrift" panose="020B0502040204020203" pitchFamily="34" charset="0"/>
              </a:rPr>
              <a:t>Professional Organization Liaison (2026-2029)</a:t>
            </a:r>
          </a:p>
        </p:txBody>
      </p:sp>
    </p:spTree>
    <p:extLst>
      <p:ext uri="{BB962C8B-B14F-4D97-AF65-F5344CB8AC3E}">
        <p14:creationId xmlns:p14="http://schemas.microsoft.com/office/powerpoint/2010/main" val="60230856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52E2EDCEF477745BA086C81A047119E" ma:contentTypeVersion="20" ma:contentTypeDescription="Create a new document." ma:contentTypeScope="" ma:versionID="3153c347d7005949919c8b9bad73bad0">
  <xsd:schema xmlns:xsd="http://www.w3.org/2001/XMLSchema" xmlns:xs="http://www.w3.org/2001/XMLSchema" xmlns:p="http://schemas.microsoft.com/office/2006/metadata/properties" xmlns:ns1="http://schemas.microsoft.com/sharepoint/v3" xmlns:ns2="bddfdb89-9315-446e-9849-924476c0fe19" xmlns:ns3="e5f4968b-0c32-4cb3-afd4-61844f99695c" targetNamespace="http://schemas.microsoft.com/office/2006/metadata/properties" ma:root="true" ma:fieldsID="dd8f7049c9a5a72107f12205fe3d6110" ns1:_="" ns2:_="" ns3:_="">
    <xsd:import namespace="http://schemas.microsoft.com/sharepoint/v3"/>
    <xsd:import namespace="bddfdb89-9315-446e-9849-924476c0fe19"/>
    <xsd:import namespace="e5f4968b-0c32-4cb3-afd4-61844f99695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LengthInSeconds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1:_ip_UnifiedCompliancePolicyProperties" minOccurs="0"/>
                <xsd:element ref="ns1:_ip_UnifiedCompliancePolicyUIAc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6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7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ddfdb89-9315-446e-9849-924476c0fe1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25e2b2fc-0517-44cc-85bc-21d743cacc9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5f4968b-0c32-4cb3-afd4-61844f99695c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82514d3f-8dd5-460b-a1d6-c8dda80bc22d}" ma:internalName="TaxCatchAll" ma:showField="CatchAllData" ma:web="e5f4968b-0c32-4cb3-afd4-61844f99695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lcf76f155ced4ddcb4097134ff3c332f xmlns="bddfdb89-9315-446e-9849-924476c0fe19">
      <Terms xmlns="http://schemas.microsoft.com/office/infopath/2007/PartnerControls"/>
    </lcf76f155ced4ddcb4097134ff3c332f>
    <TaxCatchAll xmlns="e5f4968b-0c32-4cb3-afd4-61844f99695c" xsi:nil="true"/>
    <_ip_UnifiedCompliancePolicyProperties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446B601A-E64F-49CE-99D5-015A343DA63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A1369BA-8603-4CC1-9D70-7599F667497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bddfdb89-9315-446e-9849-924476c0fe19"/>
    <ds:schemaRef ds:uri="e5f4968b-0c32-4cb3-afd4-61844f99695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98B701BB-7DAF-4042-8277-2BEA7932F4A9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bddfdb89-9315-446e-9849-924476c0fe19"/>
    <ds:schemaRef ds:uri="e5f4968b-0c32-4cb3-afd4-61844f99695c"/>
  </ds:schemaRefs>
</ds:datastoreItem>
</file>

<file path=docMetadata/LabelInfo.xml><?xml version="1.0" encoding="utf-8"?>
<clbl:labelList xmlns:clbl="http://schemas.microsoft.com/office/2020/mipLabelMetadata">
  <clbl:label id="{717009a6-20de-461a-8894-0312a395cac9}" enabled="0" method="" siteId="{717009a6-20de-461a-8894-0312a395cac9}" removed="1"/>
  <clbl:label id="{84a28940-b464-41c3-ba3b-b4fa6665bc05}" enabled="0" method="" siteId="{84a28940-b464-41c3-ba3b-b4fa6665bc05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190</TotalTime>
  <Words>1549</Words>
  <Application>Microsoft Office PowerPoint</Application>
  <PresentationFormat>Widescreen</PresentationFormat>
  <Paragraphs>315</Paragraphs>
  <Slides>42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56" baseType="lpstr">
      <vt:lpstr>-apple-system</vt:lpstr>
      <vt:lpstr>Aptos</vt:lpstr>
      <vt:lpstr>Aptos Narrow</vt:lpstr>
      <vt:lpstr>Arial</vt:lpstr>
      <vt:lpstr>Arial Rounded MT Bold</vt:lpstr>
      <vt:lpstr>Bahnschrift</vt:lpstr>
      <vt:lpstr>Calibri</vt:lpstr>
      <vt:lpstr>Courier New</vt:lpstr>
      <vt:lpstr>Ink Free</vt:lpstr>
      <vt:lpstr>Lucida Sans</vt:lpstr>
      <vt:lpstr>Trebuchet MS</vt:lpstr>
      <vt:lpstr>Wingdings</vt:lpstr>
      <vt:lpstr>Wingdings 3</vt:lpstr>
      <vt:lpstr>Office Theme</vt:lpstr>
      <vt:lpstr>PowerPoint Presentation</vt:lpstr>
      <vt:lpstr>PowerPoint Presentation</vt:lpstr>
      <vt:lpstr>Business Meeting</vt:lpstr>
      <vt:lpstr>Changes and Accomplishments 2024-2025</vt:lpstr>
      <vt:lpstr>ARANS Representation at SNS Quarterly Meetings  Opportunity to present at the annual SNS Meeting  Website up and running – many thanks to Sophie White, Beth Battisti and website committee members  Mentorship Project Start-Up – Kathy Guzman  Further opportunities being explored for subcommittee membership  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Northwell Health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May 29, 2020 Business Meeting</dc:title>
  <dc:creator>Raio, Rita A</dc:creator>
  <cp:lastModifiedBy>White, Sophie</cp:lastModifiedBy>
  <cp:revision>3</cp:revision>
  <dcterms:created xsi:type="dcterms:W3CDTF">2025-03-19T17:45:00Z</dcterms:created>
  <dcterms:modified xsi:type="dcterms:W3CDTF">2025-05-19T19:45:31Z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2024-05-15T00:00:00Z</vt:filetime>
  </property>
  <property fmtid="{D5CDD505-2E9C-101B-9397-08002B2CF9AE}" pid="3" name="Creator">
    <vt:lpwstr>Acrobat PDFMaker 24 for PowerPoint</vt:lpwstr>
  </property>
  <property fmtid="{D5CDD505-2E9C-101B-9397-08002B2CF9AE}" pid="4" name="LastSaved">
    <vt:filetime>2025-03-19T00:00:00Z</vt:filetime>
  </property>
  <property fmtid="{D5CDD505-2E9C-101B-9397-08002B2CF9AE}" pid="5" name="Producer">
    <vt:lpwstr>Adobe PDF Library 24.2.23</vt:lpwstr>
  </property>
  <property fmtid="{D5CDD505-2E9C-101B-9397-08002B2CF9AE}" pid="6" name="ContentTypeId">
    <vt:lpwstr>0x010100352E2EDCEF477745BA086C81A047119E</vt:lpwstr>
  </property>
  <property fmtid="{D5CDD505-2E9C-101B-9397-08002B2CF9AE}" pid="7" name="MediaServiceImageTags">
    <vt:lpwstr/>
  </property>
</Properties>
</file>