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58" r:id="rId4"/>
    <p:sldId id="260" r:id="rId5"/>
    <p:sldId id="259" r:id="rId6"/>
    <p:sldId id="262" r:id="rId7"/>
    <p:sldId id="263" r:id="rId8"/>
    <p:sldId id="264" r:id="rId9"/>
    <p:sldId id="265" r:id="rId10"/>
    <p:sldId id="266" r:id="rId11"/>
    <p:sldId id="261" r:id="rId12"/>
    <p:sldId id="269" r:id="rId13"/>
    <p:sldId id="272" r:id="rId14"/>
    <p:sldId id="275" r:id="rId15"/>
    <p:sldId id="276" r:id="rId16"/>
    <p:sldId id="2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78" autoAdjust="0"/>
    <p:restoredTop sz="75811"/>
  </p:normalViewPr>
  <p:slideViewPr>
    <p:cSldViewPr snapToGrid="0">
      <p:cViewPr varScale="1">
        <p:scale>
          <a:sx n="87" d="100"/>
          <a:sy n="87" d="100"/>
        </p:scale>
        <p:origin x="18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149B7-F72D-D34C-9C95-A8159A0EDBDF}" type="datetimeFigureOut">
              <a:rPr lang="en-US" smtClean="0"/>
              <a:t>5/28/25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DBDB2-31C3-2246-82F8-80F727D9DDFE}" type="slidenum">
              <a:rPr lang="en-US" smtClean="0"/>
              <a:t>‹#›</a:t>
            </a:fld>
            <a:endParaRPr lang="en-US"/>
          </a:p>
        </p:txBody>
      </p:sp>
    </p:spTree>
    <p:extLst>
      <p:ext uri="{BB962C8B-B14F-4D97-AF65-F5344CB8AC3E}">
        <p14:creationId xmlns:p14="http://schemas.microsoft.com/office/powerpoint/2010/main" val="22512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a:t>
            </a:fld>
            <a:endParaRPr lang="en-US"/>
          </a:p>
        </p:txBody>
      </p:sp>
    </p:spTree>
    <p:extLst>
      <p:ext uri="{BB962C8B-B14F-4D97-AF65-F5344CB8AC3E}">
        <p14:creationId xmlns:p14="http://schemas.microsoft.com/office/powerpoint/2010/main" val="414017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10</a:t>
            </a:fld>
            <a:endParaRPr lang="en-US"/>
          </a:p>
        </p:txBody>
      </p:sp>
    </p:spTree>
    <p:extLst>
      <p:ext uri="{BB962C8B-B14F-4D97-AF65-F5344CB8AC3E}">
        <p14:creationId xmlns:p14="http://schemas.microsoft.com/office/powerpoint/2010/main" val="1969361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11</a:t>
            </a:fld>
            <a:endParaRPr lang="en-US"/>
          </a:p>
        </p:txBody>
      </p:sp>
    </p:spTree>
    <p:extLst>
      <p:ext uri="{BB962C8B-B14F-4D97-AF65-F5344CB8AC3E}">
        <p14:creationId xmlns:p14="http://schemas.microsoft.com/office/powerpoint/2010/main" val="203756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12</a:t>
            </a:fld>
            <a:endParaRPr lang="en-US"/>
          </a:p>
        </p:txBody>
      </p:sp>
    </p:spTree>
    <p:extLst>
      <p:ext uri="{BB962C8B-B14F-4D97-AF65-F5344CB8AC3E}">
        <p14:creationId xmlns:p14="http://schemas.microsoft.com/office/powerpoint/2010/main" val="13104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13</a:t>
            </a:fld>
            <a:endParaRPr lang="en-US"/>
          </a:p>
        </p:txBody>
      </p:sp>
    </p:spTree>
    <p:extLst>
      <p:ext uri="{BB962C8B-B14F-4D97-AF65-F5344CB8AC3E}">
        <p14:creationId xmlns:p14="http://schemas.microsoft.com/office/powerpoint/2010/main" val="263145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14</a:t>
            </a:fld>
            <a:endParaRPr lang="en-US"/>
          </a:p>
        </p:txBody>
      </p:sp>
    </p:spTree>
    <p:extLst>
      <p:ext uri="{BB962C8B-B14F-4D97-AF65-F5344CB8AC3E}">
        <p14:creationId xmlns:p14="http://schemas.microsoft.com/office/powerpoint/2010/main" val="407267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15</a:t>
            </a:fld>
            <a:endParaRPr lang="en-US"/>
          </a:p>
        </p:txBody>
      </p:sp>
    </p:spTree>
    <p:extLst>
      <p:ext uri="{BB962C8B-B14F-4D97-AF65-F5344CB8AC3E}">
        <p14:creationId xmlns:p14="http://schemas.microsoft.com/office/powerpoint/2010/main" val="210472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16</a:t>
            </a:fld>
            <a:endParaRPr lang="en-US"/>
          </a:p>
        </p:txBody>
      </p:sp>
    </p:spTree>
    <p:extLst>
      <p:ext uri="{BB962C8B-B14F-4D97-AF65-F5344CB8AC3E}">
        <p14:creationId xmlns:p14="http://schemas.microsoft.com/office/powerpoint/2010/main" val="166438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2</a:t>
            </a:fld>
            <a:endParaRPr lang="en-US"/>
          </a:p>
        </p:txBody>
      </p:sp>
    </p:spTree>
    <p:extLst>
      <p:ext uri="{BB962C8B-B14F-4D97-AF65-F5344CB8AC3E}">
        <p14:creationId xmlns:p14="http://schemas.microsoft.com/office/powerpoint/2010/main" val="14779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3</a:t>
            </a:fld>
            <a:endParaRPr lang="en-US"/>
          </a:p>
        </p:txBody>
      </p:sp>
    </p:spTree>
    <p:extLst>
      <p:ext uri="{BB962C8B-B14F-4D97-AF65-F5344CB8AC3E}">
        <p14:creationId xmlns:p14="http://schemas.microsoft.com/office/powerpoint/2010/main" val="142083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4</a:t>
            </a:fld>
            <a:endParaRPr lang="en-US"/>
          </a:p>
        </p:txBody>
      </p:sp>
    </p:spTree>
    <p:extLst>
      <p:ext uri="{BB962C8B-B14F-4D97-AF65-F5344CB8AC3E}">
        <p14:creationId xmlns:p14="http://schemas.microsoft.com/office/powerpoint/2010/main" val="104835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5</a:t>
            </a:fld>
            <a:endParaRPr lang="en-US"/>
          </a:p>
        </p:txBody>
      </p:sp>
    </p:spTree>
    <p:extLst>
      <p:ext uri="{BB962C8B-B14F-4D97-AF65-F5344CB8AC3E}">
        <p14:creationId xmlns:p14="http://schemas.microsoft.com/office/powerpoint/2010/main" val="70884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6</a:t>
            </a:fld>
            <a:endParaRPr lang="en-US"/>
          </a:p>
        </p:txBody>
      </p:sp>
    </p:spTree>
    <p:extLst>
      <p:ext uri="{BB962C8B-B14F-4D97-AF65-F5344CB8AC3E}">
        <p14:creationId xmlns:p14="http://schemas.microsoft.com/office/powerpoint/2010/main" val="321997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7</a:t>
            </a:fld>
            <a:endParaRPr lang="en-US"/>
          </a:p>
        </p:txBody>
      </p:sp>
    </p:spTree>
    <p:extLst>
      <p:ext uri="{BB962C8B-B14F-4D97-AF65-F5344CB8AC3E}">
        <p14:creationId xmlns:p14="http://schemas.microsoft.com/office/powerpoint/2010/main" val="56820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8</a:t>
            </a:fld>
            <a:endParaRPr lang="en-US"/>
          </a:p>
        </p:txBody>
      </p:sp>
    </p:spTree>
    <p:extLst>
      <p:ext uri="{BB962C8B-B14F-4D97-AF65-F5344CB8AC3E}">
        <p14:creationId xmlns:p14="http://schemas.microsoft.com/office/powerpoint/2010/main" val="240936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DBDB2-31C3-2246-82F8-80F727D9DDFE}" type="slidenum">
              <a:rPr lang="en-US" smtClean="0"/>
              <a:t>9</a:t>
            </a:fld>
            <a:endParaRPr lang="en-US"/>
          </a:p>
        </p:txBody>
      </p:sp>
    </p:spTree>
    <p:extLst>
      <p:ext uri="{BB962C8B-B14F-4D97-AF65-F5344CB8AC3E}">
        <p14:creationId xmlns:p14="http://schemas.microsoft.com/office/powerpoint/2010/main" val="4017636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5/28/25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5/28/25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5/28/25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5/28/25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5/28/25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sv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9.emf"/><Relationship Id="rId4" Type="http://schemas.openxmlformats.org/officeDocument/2006/relationships/package" Target="../embeddings/Microsoft_Word_Document.docx"/></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0FAA74-5F65-42F3-C9AC-179233A46604}"/>
              </a:ext>
            </a:extLst>
          </p:cNvPr>
          <p:cNvSpPr/>
          <p:nvPr/>
        </p:nvSpPr>
        <p:spPr>
          <a:xfrm>
            <a:off x="274864" y="2988129"/>
            <a:ext cx="11642272" cy="1524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1886" y="698245"/>
            <a:ext cx="7247779" cy="3391795"/>
          </a:xfrm>
        </p:spPr>
        <p:txBody>
          <a:bodyPr>
            <a:noAutofit/>
          </a:bodyPr>
          <a:lstStyle/>
          <a:p>
            <a:pPr>
              <a:lnSpc>
                <a:spcPts val="5800"/>
              </a:lnSpc>
            </a:pPr>
            <a:r>
              <a:rPr lang="en-US" sz="3800" dirty="0">
                <a:latin typeface="Georgia Pro" panose="020F0502020204030204" pitchFamily="34" charset="0"/>
              </a:rPr>
              <a:t>Aligning Resources with Responsibility:</a:t>
            </a:r>
            <a:br>
              <a:rPr lang="en-US" sz="3800" dirty="0">
                <a:latin typeface="Georgia Pro" panose="020F0502020204030204" pitchFamily="34" charset="0"/>
              </a:rPr>
            </a:br>
            <a:r>
              <a:rPr lang="en-US" sz="3800" dirty="0">
                <a:latin typeface="Georgia Pro" panose="020F0502020204030204" pitchFamily="34" charset="0"/>
              </a:rPr>
              <a:t> A Proposal for CAST Fellowship FTE Minimums</a:t>
            </a:r>
          </a:p>
        </p:txBody>
      </p:sp>
      <p:sp>
        <p:nvSpPr>
          <p:cNvPr id="3" name="Subtitle 2"/>
          <p:cNvSpPr>
            <a:spLocks noGrp="1"/>
          </p:cNvSpPr>
          <p:nvPr>
            <p:ph type="subTitle" idx="1"/>
          </p:nvPr>
        </p:nvSpPr>
        <p:spPr>
          <a:xfrm>
            <a:off x="650934" y="4706673"/>
            <a:ext cx="10993546" cy="2523708"/>
          </a:xfrm>
          <a:ln>
            <a:noFill/>
          </a:ln>
        </p:spPr>
        <p:txBody>
          <a:bodyPr>
            <a:normAutofit/>
          </a:bodyPr>
          <a:lstStyle/>
          <a:p>
            <a:pPr algn="ctr"/>
            <a:r>
              <a:rPr lang="en-US" sz="2400" dirty="0">
                <a:solidFill>
                  <a:schemeClr val="bg1"/>
                </a:solidFill>
                <a:latin typeface="Georgia Pro Cond Light" panose="02040302050405020303" pitchFamily="18" charset="0"/>
              </a:rPr>
              <a:t>Shanna Selsor, MHS </a:t>
            </a:r>
            <a:endParaRPr lang="en-US" sz="200" dirty="0">
              <a:solidFill>
                <a:schemeClr val="bg1"/>
              </a:solidFill>
              <a:latin typeface="Georgia Pro Cond Light" panose="02040302050405020303" pitchFamily="18" charset="0"/>
            </a:endParaRPr>
          </a:p>
          <a:p>
            <a:pPr algn="ctr"/>
            <a:r>
              <a:rPr lang="en-US" sz="2400" dirty="0">
                <a:solidFill>
                  <a:schemeClr val="bg1"/>
                </a:solidFill>
                <a:latin typeface="Georgia Pro Cond Light" panose="02040302050405020303" pitchFamily="18" charset="0"/>
              </a:rPr>
              <a:t>ARANS annual meeting </a:t>
            </a:r>
            <a:endParaRPr lang="en-US" sz="200" dirty="0">
              <a:solidFill>
                <a:schemeClr val="bg1"/>
              </a:solidFill>
              <a:latin typeface="Georgia Pro Cond Light" panose="02040302050405020303" pitchFamily="18" charset="0"/>
            </a:endParaRPr>
          </a:p>
          <a:p>
            <a:pPr algn="ctr"/>
            <a:r>
              <a:rPr lang="en-US" sz="2400" dirty="0">
                <a:solidFill>
                  <a:schemeClr val="bg1"/>
                </a:solidFill>
                <a:latin typeface="Georgia Pro Cond Light" panose="02040302050405020303" pitchFamily="18" charset="0"/>
              </a:rPr>
              <a:t>May 17, 2025</a:t>
            </a:r>
          </a:p>
          <a:p>
            <a:endParaRPr lang="en-US" dirty="0">
              <a:latin typeface="Georgia Pro" panose="02040502050405020303" pitchFamily="18" charset="0"/>
            </a:endParaRPr>
          </a:p>
        </p:txBody>
      </p:sp>
      <p:pic>
        <p:nvPicPr>
          <p:cNvPr id="6146" name="Picture 2" descr="ARANS - societyns.org">
            <a:extLst>
              <a:ext uri="{FF2B5EF4-FFF2-40B4-BE49-F238E27FC236}">
                <a16:creationId xmlns:a16="http://schemas.microsoft.com/office/drawing/2014/main" id="{7B154778-AE3B-5D45-A3C2-291191EBFF9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91000"/>
                    </a14:imgEffect>
                  </a14:imgLayer>
                </a14:imgProps>
              </a:ext>
              <a:ext uri="{28A0092B-C50C-407E-A947-70E740481C1C}">
                <a14:useLocalDpi xmlns:a14="http://schemas.microsoft.com/office/drawing/2010/main" val="0"/>
              </a:ext>
            </a:extLst>
          </a:blip>
          <a:srcRect t="10737" r="66948" b="13592"/>
          <a:stretch/>
        </p:blipFill>
        <p:spPr bwMode="auto">
          <a:xfrm>
            <a:off x="9187279" y="2394143"/>
            <a:ext cx="2612835" cy="191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4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8C1E9070-5860-70CD-4649-2552B6B4A86B}"/>
              </a:ext>
            </a:extLst>
          </p:cNvPr>
          <p:cNvPicPr/>
          <p:nvPr/>
        </p:nvPicPr>
        <p:blipFill rotWithShape="1">
          <a:blip r:embed="rId3" cstate="print">
            <a:extLst>
              <a:ext uri="{28A0092B-C50C-407E-A947-70E740481C1C}">
                <a14:useLocalDpi xmlns:a14="http://schemas.microsoft.com/office/drawing/2010/main" val="0"/>
              </a:ext>
            </a:extLst>
          </a:blip>
          <a:srcRect l="39185" t="45318" r="40158" b="32872"/>
          <a:stretch/>
        </p:blipFill>
        <p:spPr bwMode="auto">
          <a:xfrm>
            <a:off x="6328534" y="2293364"/>
            <a:ext cx="5871147" cy="397386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latin typeface="Georgia Pro" panose="02040502050405020303" pitchFamily="18" charset="0"/>
              </a:rPr>
              <a:t>What other significant tasks do you </a:t>
            </a:r>
            <a:br>
              <a:rPr lang="en-US" dirty="0">
                <a:latin typeface="Georgia Pro" panose="02040502050405020303" pitchFamily="18" charset="0"/>
              </a:rPr>
            </a:br>
            <a:r>
              <a:rPr lang="en-US" dirty="0">
                <a:latin typeface="Georgia Pro" panose="02040502050405020303" pitchFamily="18" charset="0"/>
              </a:rPr>
              <a:t>have as a program administrator?</a:t>
            </a:r>
          </a:p>
        </p:txBody>
      </p:sp>
      <p:pic>
        <p:nvPicPr>
          <p:cNvPr id="3" name="Picture 2" descr="A screenshot of a computer&#10;&#10;AI-generated content may be incorrect."/>
          <p:cNvPicPr/>
          <p:nvPr/>
        </p:nvPicPr>
        <p:blipFill rotWithShape="1">
          <a:blip r:embed="rId3" cstate="print">
            <a:extLst>
              <a:ext uri="{28A0092B-C50C-407E-A947-70E740481C1C}">
                <a14:useLocalDpi xmlns:a14="http://schemas.microsoft.com/office/drawing/2010/main" val="0"/>
              </a:ext>
            </a:extLst>
          </a:blip>
          <a:srcRect l="11633" t="46233" r="66851" b="34287"/>
          <a:stretch/>
        </p:blipFill>
        <p:spPr bwMode="auto">
          <a:xfrm>
            <a:off x="132736" y="2432333"/>
            <a:ext cx="6328533" cy="33785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46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9757592" y="5991353"/>
            <a:ext cx="954690" cy="798822"/>
          </a:xfrm>
          <a:prstGeom prst="rect">
            <a:avLst/>
          </a:prstGeom>
        </p:spPr>
      </p:pic>
      <p:sp>
        <p:nvSpPr>
          <p:cNvPr id="2" name="Title 1"/>
          <p:cNvSpPr>
            <a:spLocks noGrp="1"/>
          </p:cNvSpPr>
          <p:nvPr>
            <p:ph type="title"/>
          </p:nvPr>
        </p:nvSpPr>
        <p:spPr>
          <a:xfrm>
            <a:off x="581192" y="657912"/>
            <a:ext cx="11029616" cy="1013800"/>
          </a:xfrm>
        </p:spPr>
        <p:txBody>
          <a:bodyPr>
            <a:normAutofit/>
          </a:bodyPr>
          <a:lstStyle/>
          <a:p>
            <a:r>
              <a:rPr lang="en-US" sz="4000" dirty="0">
                <a:latin typeface="Georgia Pro" panose="02040502050405020303" pitchFamily="18" charset="0"/>
              </a:rPr>
              <a:t>CAST FTE Working GROUP</a:t>
            </a:r>
          </a:p>
        </p:txBody>
      </p:sp>
      <p:sp>
        <p:nvSpPr>
          <p:cNvPr id="3" name="Content Placeholder 2"/>
          <p:cNvSpPr>
            <a:spLocks noGrp="1"/>
          </p:cNvSpPr>
          <p:nvPr>
            <p:ph idx="1"/>
          </p:nvPr>
        </p:nvSpPr>
        <p:spPr>
          <a:xfrm>
            <a:off x="970937" y="2345542"/>
            <a:ext cx="11029615" cy="3678303"/>
          </a:xfrm>
        </p:spPr>
        <p:txBody>
          <a:bodyPr>
            <a:normAutofit/>
          </a:bodyPr>
          <a:lstStyle/>
          <a:p>
            <a:endParaRPr lang="en-US" sz="2800" dirty="0"/>
          </a:p>
          <a:p>
            <a:endParaRPr lang="en-US" sz="2800" dirty="0"/>
          </a:p>
        </p:txBody>
      </p:sp>
      <p:sp>
        <p:nvSpPr>
          <p:cNvPr id="6" name="Content Placeholder 2"/>
          <p:cNvSpPr txBox="1">
            <a:spLocks/>
          </p:cNvSpPr>
          <p:nvPr/>
        </p:nvSpPr>
        <p:spPr>
          <a:xfrm>
            <a:off x="581192" y="1715956"/>
            <a:ext cx="5459843" cy="514204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US" sz="2600" dirty="0"/>
              <a:t>Rita </a:t>
            </a:r>
            <a:r>
              <a:rPr lang="en-US" sz="2600" dirty="0" err="1"/>
              <a:t>Raio</a:t>
            </a:r>
            <a:endParaRPr lang="en-US" sz="2600" dirty="0"/>
          </a:p>
          <a:p>
            <a:pPr>
              <a:spcAft>
                <a:spcPts val="0"/>
              </a:spcAft>
            </a:pPr>
            <a:r>
              <a:rPr lang="en-US" sz="2600" dirty="0"/>
              <a:t>Mary Gallagher</a:t>
            </a:r>
          </a:p>
          <a:p>
            <a:pPr>
              <a:spcAft>
                <a:spcPts val="0"/>
              </a:spcAft>
            </a:pPr>
            <a:r>
              <a:rPr lang="en-US" sz="2600" dirty="0"/>
              <a:t>Shannon Winchester</a:t>
            </a:r>
          </a:p>
          <a:p>
            <a:pPr>
              <a:spcAft>
                <a:spcPts val="0"/>
              </a:spcAft>
            </a:pPr>
            <a:r>
              <a:rPr lang="en-US" sz="2600" dirty="0"/>
              <a:t>Laura Walker</a:t>
            </a:r>
          </a:p>
          <a:p>
            <a:pPr>
              <a:spcAft>
                <a:spcPts val="0"/>
              </a:spcAft>
            </a:pPr>
            <a:r>
              <a:rPr lang="en-US" sz="2600" dirty="0"/>
              <a:t>Christine </a:t>
            </a:r>
            <a:r>
              <a:rPr lang="en-US" sz="2600" dirty="0" err="1"/>
              <a:t>Loscri</a:t>
            </a:r>
            <a:endParaRPr lang="en-US" sz="2600" dirty="0"/>
          </a:p>
          <a:p>
            <a:pPr>
              <a:spcAft>
                <a:spcPts val="0"/>
              </a:spcAft>
            </a:pPr>
            <a:r>
              <a:rPr lang="en-US" sz="2600" dirty="0"/>
              <a:t>Katie Roche</a:t>
            </a:r>
          </a:p>
          <a:p>
            <a:pPr>
              <a:spcAft>
                <a:spcPts val="0"/>
              </a:spcAft>
            </a:pPr>
            <a:r>
              <a:rPr lang="en-US" sz="2600" dirty="0"/>
              <a:t>Ashley King Long</a:t>
            </a:r>
          </a:p>
          <a:p>
            <a:endParaRPr lang="en-US" sz="2600" dirty="0"/>
          </a:p>
        </p:txBody>
      </p:sp>
      <p:sp>
        <p:nvSpPr>
          <p:cNvPr id="7" name="Content Placeholder 2"/>
          <p:cNvSpPr txBox="1">
            <a:spLocks/>
          </p:cNvSpPr>
          <p:nvPr/>
        </p:nvSpPr>
        <p:spPr>
          <a:xfrm>
            <a:off x="8198695" y="1715956"/>
            <a:ext cx="5459843" cy="514204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US" sz="2600" dirty="0" err="1"/>
              <a:t>Karena</a:t>
            </a:r>
            <a:r>
              <a:rPr lang="en-US" sz="2600" dirty="0"/>
              <a:t> Love</a:t>
            </a:r>
          </a:p>
          <a:p>
            <a:pPr>
              <a:spcAft>
                <a:spcPts val="0"/>
              </a:spcAft>
            </a:pPr>
            <a:r>
              <a:rPr lang="en-US" sz="2600" dirty="0"/>
              <a:t>Pam Lane</a:t>
            </a:r>
          </a:p>
          <a:p>
            <a:pPr>
              <a:spcAft>
                <a:spcPts val="0"/>
              </a:spcAft>
            </a:pPr>
            <a:r>
              <a:rPr lang="en-US" sz="2600" dirty="0"/>
              <a:t>Carole Lavender</a:t>
            </a:r>
          </a:p>
          <a:p>
            <a:pPr>
              <a:spcAft>
                <a:spcPts val="0"/>
              </a:spcAft>
            </a:pPr>
            <a:r>
              <a:rPr lang="en-US" sz="2600" dirty="0"/>
              <a:t>Cha Esguerra</a:t>
            </a:r>
          </a:p>
          <a:p>
            <a:pPr>
              <a:spcAft>
                <a:spcPts val="0"/>
              </a:spcAft>
            </a:pPr>
            <a:r>
              <a:rPr lang="en-US" sz="2600" dirty="0"/>
              <a:t>Lauren </a:t>
            </a:r>
            <a:r>
              <a:rPr lang="en-US" sz="2600" dirty="0" err="1"/>
              <a:t>Woodell</a:t>
            </a:r>
            <a:endParaRPr lang="en-US" sz="2600" dirty="0"/>
          </a:p>
          <a:p>
            <a:pPr>
              <a:spcAft>
                <a:spcPts val="0"/>
              </a:spcAft>
            </a:pPr>
            <a:r>
              <a:rPr lang="en-US" sz="2600" dirty="0" err="1"/>
              <a:t>Sherolyn</a:t>
            </a:r>
            <a:r>
              <a:rPr lang="en-US" sz="2600" dirty="0"/>
              <a:t> Patterson</a:t>
            </a:r>
          </a:p>
          <a:p>
            <a:pPr>
              <a:spcAft>
                <a:spcPts val="0"/>
              </a:spcAft>
            </a:pPr>
            <a:r>
              <a:rPr lang="en-US" sz="2600" dirty="0"/>
              <a:t>Beth </a:t>
            </a:r>
            <a:r>
              <a:rPr lang="en-US" sz="2600" dirty="0" err="1"/>
              <a:t>Battise</a:t>
            </a:r>
            <a:endParaRPr lang="en-US" sz="2600" dirty="0"/>
          </a:p>
          <a:p>
            <a:pPr>
              <a:spcAft>
                <a:spcPts val="0"/>
              </a:spcAft>
            </a:pPr>
            <a:r>
              <a:rPr lang="en-US" sz="2600" dirty="0"/>
              <a:t>Colleen </a:t>
            </a:r>
            <a:r>
              <a:rPr lang="en-US" sz="2600" dirty="0" err="1"/>
              <a:t>Bruton</a:t>
            </a:r>
            <a:endParaRPr lang="en-US" sz="2600" dirty="0"/>
          </a:p>
          <a:p>
            <a:endParaRPr lang="en-US" sz="2600" dirty="0"/>
          </a:p>
        </p:txBody>
      </p:sp>
      <p:pic>
        <p:nvPicPr>
          <p:cNvPr id="10" name="Picture 9"/>
          <p:cNvPicPr>
            <a:picLocks noChangeAspect="1"/>
          </p:cNvPicPr>
          <p:nvPr/>
        </p:nvPicPr>
        <p:blipFill rotWithShape="1">
          <a:blip r:embed="rId4"/>
          <a:srcRect l="7232" t="32290" b="32104"/>
          <a:stretch/>
        </p:blipFill>
        <p:spPr>
          <a:xfrm>
            <a:off x="3133211" y="2039398"/>
            <a:ext cx="2613633" cy="1003179"/>
          </a:xfrm>
          <a:prstGeom prst="rect">
            <a:avLst/>
          </a:prstGeom>
        </p:spPr>
      </p:pic>
      <p:pic>
        <p:nvPicPr>
          <p:cNvPr id="12" name="Picture 11"/>
          <p:cNvPicPr>
            <a:picLocks noChangeAspect="1"/>
          </p:cNvPicPr>
          <p:nvPr/>
        </p:nvPicPr>
        <p:blipFill rotWithShape="1">
          <a:blip r:embed="rId5"/>
          <a:srcRect l="21920" t="15326" r="14973" b="12613"/>
          <a:stretch/>
        </p:blipFill>
        <p:spPr>
          <a:xfrm>
            <a:off x="3353054" y="4223206"/>
            <a:ext cx="1311432" cy="1408574"/>
          </a:xfrm>
          <a:prstGeom prst="rect">
            <a:avLst/>
          </a:prstGeom>
        </p:spPr>
      </p:pic>
      <p:pic>
        <p:nvPicPr>
          <p:cNvPr id="14" name="Picture 13"/>
          <p:cNvPicPr>
            <a:picLocks noChangeAspect="1"/>
          </p:cNvPicPr>
          <p:nvPr/>
        </p:nvPicPr>
        <p:blipFill rotWithShape="1">
          <a:blip r:embed="rId6"/>
          <a:srcRect l="13337" t="11020" r="8676" b="17907"/>
          <a:stretch/>
        </p:blipFill>
        <p:spPr>
          <a:xfrm>
            <a:off x="3883708" y="3109289"/>
            <a:ext cx="1093838" cy="1047563"/>
          </a:xfrm>
          <a:prstGeom prst="rect">
            <a:avLst/>
          </a:prstGeom>
        </p:spPr>
      </p:pic>
      <p:pic>
        <p:nvPicPr>
          <p:cNvPr id="17" name="Picture 16"/>
          <p:cNvPicPr>
            <a:picLocks noChangeAspect="1"/>
          </p:cNvPicPr>
          <p:nvPr/>
        </p:nvPicPr>
        <p:blipFill>
          <a:blip r:embed="rId7"/>
          <a:stretch>
            <a:fillRect/>
          </a:stretch>
        </p:blipFill>
        <p:spPr>
          <a:xfrm>
            <a:off x="2788352" y="5741048"/>
            <a:ext cx="2857500" cy="295275"/>
          </a:xfrm>
          <a:prstGeom prst="rect">
            <a:avLst/>
          </a:prstGeom>
        </p:spPr>
      </p:pic>
      <p:pic>
        <p:nvPicPr>
          <p:cNvPr id="19" name="Picture 18"/>
          <p:cNvPicPr>
            <a:picLocks noChangeAspect="1"/>
          </p:cNvPicPr>
          <p:nvPr/>
        </p:nvPicPr>
        <p:blipFill>
          <a:blip r:embed="rId8"/>
          <a:stretch>
            <a:fillRect/>
          </a:stretch>
        </p:blipFill>
        <p:spPr>
          <a:xfrm>
            <a:off x="1699554" y="5659188"/>
            <a:ext cx="1058225" cy="1058225"/>
          </a:xfrm>
          <a:prstGeom prst="rect">
            <a:avLst/>
          </a:prstGeom>
        </p:spPr>
      </p:pic>
      <p:pic>
        <p:nvPicPr>
          <p:cNvPr id="23" name="Picture 22"/>
          <p:cNvPicPr>
            <a:picLocks noChangeAspect="1"/>
          </p:cNvPicPr>
          <p:nvPr/>
        </p:nvPicPr>
        <p:blipFill rotWithShape="1">
          <a:blip r:embed="rId9"/>
          <a:srcRect l="6855" t="16209" r="6855" b="15499"/>
          <a:stretch/>
        </p:blipFill>
        <p:spPr>
          <a:xfrm>
            <a:off x="5143206" y="1850889"/>
            <a:ext cx="2710629" cy="739351"/>
          </a:xfrm>
          <a:prstGeom prst="rect">
            <a:avLst/>
          </a:prstGeom>
        </p:spPr>
      </p:pic>
      <p:pic>
        <p:nvPicPr>
          <p:cNvPr id="25" name="Picture 24"/>
          <p:cNvPicPr>
            <a:picLocks noChangeAspect="1"/>
          </p:cNvPicPr>
          <p:nvPr/>
        </p:nvPicPr>
        <p:blipFill>
          <a:blip r:embed="rId10"/>
          <a:stretch>
            <a:fillRect/>
          </a:stretch>
        </p:blipFill>
        <p:spPr>
          <a:xfrm>
            <a:off x="6527649" y="2705221"/>
            <a:ext cx="1556020" cy="956952"/>
          </a:xfrm>
          <a:prstGeom prst="rect">
            <a:avLst/>
          </a:prstGeom>
        </p:spPr>
      </p:pic>
      <p:pic>
        <p:nvPicPr>
          <p:cNvPr id="29" name="Picture 28"/>
          <p:cNvPicPr>
            <a:picLocks noChangeAspect="1"/>
          </p:cNvPicPr>
          <p:nvPr/>
        </p:nvPicPr>
        <p:blipFill rotWithShape="1">
          <a:blip r:embed="rId11"/>
          <a:srcRect l="10978" t="17011" r="11961" b="15153"/>
          <a:stretch/>
        </p:blipFill>
        <p:spPr>
          <a:xfrm>
            <a:off x="6167663" y="4831867"/>
            <a:ext cx="1757879" cy="928457"/>
          </a:xfrm>
          <a:prstGeom prst="rect">
            <a:avLst/>
          </a:prstGeom>
        </p:spPr>
      </p:pic>
      <p:pic>
        <p:nvPicPr>
          <p:cNvPr id="35" name="Picture 34"/>
          <p:cNvPicPr>
            <a:picLocks noChangeAspect="1"/>
          </p:cNvPicPr>
          <p:nvPr/>
        </p:nvPicPr>
        <p:blipFill rotWithShape="1">
          <a:blip r:embed="rId12"/>
          <a:srcRect t="14408" b="10179"/>
          <a:stretch/>
        </p:blipFill>
        <p:spPr>
          <a:xfrm>
            <a:off x="5814352" y="5958307"/>
            <a:ext cx="2183725" cy="823400"/>
          </a:xfrm>
          <a:prstGeom prst="rect">
            <a:avLst/>
          </a:prstGeom>
        </p:spPr>
      </p:pic>
      <p:pic>
        <p:nvPicPr>
          <p:cNvPr id="37" name="Picture 36"/>
          <p:cNvPicPr>
            <a:picLocks noChangeAspect="1"/>
          </p:cNvPicPr>
          <p:nvPr/>
        </p:nvPicPr>
        <p:blipFill>
          <a:blip r:embed="rId13"/>
          <a:stretch>
            <a:fillRect/>
          </a:stretch>
        </p:blipFill>
        <p:spPr>
          <a:xfrm>
            <a:off x="8074834" y="6114330"/>
            <a:ext cx="1668182" cy="532982"/>
          </a:xfrm>
          <a:prstGeom prst="rect">
            <a:avLst/>
          </a:prstGeom>
        </p:spPr>
      </p:pic>
      <p:pic>
        <p:nvPicPr>
          <p:cNvPr id="8" name="Picture 7"/>
          <p:cNvPicPr>
            <a:picLocks noChangeAspect="1"/>
          </p:cNvPicPr>
          <p:nvPr/>
        </p:nvPicPr>
        <p:blipFill rotWithShape="1">
          <a:blip r:embed="rId14"/>
          <a:srcRect r="42737" b="-12987"/>
          <a:stretch/>
        </p:blipFill>
        <p:spPr>
          <a:xfrm>
            <a:off x="2069792" y="1981378"/>
            <a:ext cx="2015510" cy="589021"/>
          </a:xfrm>
          <a:prstGeom prst="rect">
            <a:avLst/>
          </a:prstGeom>
        </p:spPr>
      </p:pic>
      <p:pic>
        <p:nvPicPr>
          <p:cNvPr id="27" name="Picture 26"/>
          <p:cNvPicPr>
            <a:picLocks noChangeAspect="1"/>
          </p:cNvPicPr>
          <p:nvPr/>
        </p:nvPicPr>
        <p:blipFill rotWithShape="1">
          <a:blip r:embed="rId15"/>
          <a:srcRect t="17270" b="12182"/>
          <a:stretch/>
        </p:blipFill>
        <p:spPr>
          <a:xfrm>
            <a:off x="5714680" y="4050439"/>
            <a:ext cx="2640141" cy="616071"/>
          </a:xfrm>
          <a:prstGeom prst="rect">
            <a:avLst/>
          </a:prstGeom>
        </p:spPr>
      </p:pic>
      <p:pic>
        <p:nvPicPr>
          <p:cNvPr id="15" name="Picture 14"/>
          <p:cNvPicPr>
            <a:picLocks noChangeAspect="1"/>
          </p:cNvPicPr>
          <p:nvPr/>
        </p:nvPicPr>
        <p:blipFill>
          <a:blip r:embed="rId16"/>
          <a:stretch>
            <a:fillRect/>
          </a:stretch>
        </p:blipFill>
        <p:spPr>
          <a:xfrm>
            <a:off x="3047804" y="6159114"/>
            <a:ext cx="2792614" cy="640866"/>
          </a:xfrm>
          <a:prstGeom prst="rect">
            <a:avLst/>
          </a:prstGeom>
        </p:spPr>
      </p:pic>
      <p:pic>
        <p:nvPicPr>
          <p:cNvPr id="21" name="Picture 20"/>
          <p:cNvPicPr>
            <a:picLocks noChangeAspect="1"/>
          </p:cNvPicPr>
          <p:nvPr/>
        </p:nvPicPr>
        <p:blipFill rotWithShape="1">
          <a:blip r:embed="rId17"/>
          <a:srcRect l="21152" r="17826" b="-194"/>
          <a:stretch/>
        </p:blipFill>
        <p:spPr>
          <a:xfrm>
            <a:off x="5471411" y="2485820"/>
            <a:ext cx="938765" cy="1541377"/>
          </a:xfrm>
          <a:prstGeom prst="rect">
            <a:avLst/>
          </a:prstGeom>
        </p:spPr>
      </p:pic>
      <p:pic>
        <p:nvPicPr>
          <p:cNvPr id="33" name="Picture 32"/>
          <p:cNvPicPr>
            <a:picLocks noChangeAspect="1"/>
          </p:cNvPicPr>
          <p:nvPr/>
        </p:nvPicPr>
        <p:blipFill>
          <a:blip r:embed="rId18"/>
          <a:stretch>
            <a:fillRect/>
          </a:stretch>
        </p:blipFill>
        <p:spPr>
          <a:xfrm>
            <a:off x="4611394" y="4358474"/>
            <a:ext cx="1202959" cy="1202959"/>
          </a:xfrm>
          <a:prstGeom prst="rect">
            <a:avLst/>
          </a:prstGeom>
        </p:spPr>
      </p:pic>
      <p:pic>
        <p:nvPicPr>
          <p:cNvPr id="9" name="Video 8">
            <a:extLst>
              <a:ext uri="{FF2B5EF4-FFF2-40B4-BE49-F238E27FC236}">
                <a16:creationId xmlns:a16="http://schemas.microsoft.com/office/drawing/2014/main" id="{A5FE7BC8-5EC1-998D-3184-DFF1F2F675FF}"/>
              </a:ext>
            </a:extLst>
          </p:cNvPr>
          <p:cNvPicPr>
            <a:extLst>
              <a:ext uri="{51228E76-BA90-4043-B771-695A4F85340A}">
                <alf:liveFeedProps xmlns:alf="http://schemas.microsoft.com/office/drawing/2021/livefeed"/>
              </a:ext>
            </a:extLst>
          </p:cNvPicPr>
          <p:nvPr/>
        </p:nvPicPr>
        <p:blipFill>
          <a:blip r:embed="rId19">
            <a:extLst>
              <a:ext uri="{96DAC541-7B7A-43D3-8B79-37D633B846F1}">
                <asvg:svgBlip xmlns:asvg="http://schemas.microsoft.com/office/drawing/2016/SVG/main" r:embed="rId20"/>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6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a:extLst>
              <a:ext uri="{FF2B5EF4-FFF2-40B4-BE49-F238E27FC236}">
                <a16:creationId xmlns:a16="http://schemas.microsoft.com/office/drawing/2014/main" id="{30461C4F-2A77-B60C-F29F-830C0730947A}"/>
              </a:ext>
            </a:extLst>
          </p:cNvPr>
          <p:cNvSpPr/>
          <p:nvPr/>
        </p:nvSpPr>
        <p:spPr>
          <a:xfrm rot="3493076">
            <a:off x="-1964327" y="2196925"/>
            <a:ext cx="2914669" cy="4170770"/>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23671649-FA8C-D5C5-C793-F244AF23CE44}"/>
              </a:ext>
            </a:extLst>
          </p:cNvPr>
          <p:cNvSpPr/>
          <p:nvPr/>
        </p:nvSpPr>
        <p:spPr>
          <a:xfrm rot="3493076">
            <a:off x="-2019589" y="1938841"/>
            <a:ext cx="2914669" cy="4170770"/>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a:extLst>
              <a:ext uri="{FF2B5EF4-FFF2-40B4-BE49-F238E27FC236}">
                <a16:creationId xmlns:a16="http://schemas.microsoft.com/office/drawing/2014/main" id="{EBA3F5C6-7735-573E-7063-882F0BE47027}"/>
              </a:ext>
            </a:extLst>
          </p:cNvPr>
          <p:cNvSpPr/>
          <p:nvPr/>
        </p:nvSpPr>
        <p:spPr>
          <a:xfrm rot="3493076">
            <a:off x="-2167523" y="1447481"/>
            <a:ext cx="3095574" cy="4755983"/>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383EAC6F-A92B-7C5D-6BF3-AB6EEC9C180E}"/>
              </a:ext>
            </a:extLst>
          </p:cNvPr>
          <p:cNvSpPr>
            <a:spLocks noGrp="1"/>
          </p:cNvSpPr>
          <p:nvPr>
            <p:ph type="title"/>
          </p:nvPr>
        </p:nvSpPr>
        <p:spPr>
          <a:xfrm>
            <a:off x="575894" y="843961"/>
            <a:ext cx="11029616" cy="988332"/>
          </a:xfrm>
        </p:spPr>
        <p:txBody>
          <a:bodyPr>
            <a:noAutofit/>
          </a:bodyPr>
          <a:lstStyle/>
          <a:p>
            <a:r>
              <a:rPr lang="en-US" sz="3600" dirty="0">
                <a:solidFill>
                  <a:schemeClr val="bg1"/>
                </a:solidFill>
                <a:latin typeface="Georgia Pro" panose="02040502050405020303" pitchFamily="18" charset="0"/>
              </a:rPr>
              <a:t>Proposed FTE minimums for </a:t>
            </a:r>
            <a:br>
              <a:rPr lang="en-US" sz="3600" dirty="0">
                <a:solidFill>
                  <a:schemeClr val="bg1"/>
                </a:solidFill>
                <a:latin typeface="Georgia Pro" panose="02040502050405020303" pitchFamily="18" charset="0"/>
              </a:rPr>
            </a:br>
            <a:r>
              <a:rPr lang="en-US" sz="3600" dirty="0">
                <a:solidFill>
                  <a:schemeClr val="bg1"/>
                </a:solidFill>
                <a:latin typeface="Georgia Pro" panose="02040502050405020303" pitchFamily="18" charset="0"/>
              </a:rPr>
              <a:t>CAST Fellowships</a:t>
            </a:r>
            <a:endParaRPr lang="en-US" sz="3600" dirty="0">
              <a:latin typeface="Georgia Pro" panose="02040502050405020303" pitchFamily="18" charset="0"/>
            </a:endParaRPr>
          </a:p>
        </p:txBody>
      </p:sp>
      <p:graphicFrame>
        <p:nvGraphicFramePr>
          <p:cNvPr id="4" name="Object 3">
            <a:extLst>
              <a:ext uri="{FF2B5EF4-FFF2-40B4-BE49-F238E27FC236}">
                <a16:creationId xmlns:a16="http://schemas.microsoft.com/office/drawing/2014/main" id="{B9093F65-269F-982C-2411-135856890855}"/>
              </a:ext>
            </a:extLst>
          </p:cNvPr>
          <p:cNvGraphicFramePr>
            <a:graphicFrameLocks noChangeAspect="1"/>
          </p:cNvGraphicFramePr>
          <p:nvPr>
            <p:extLst>
              <p:ext uri="{D42A27DB-BD31-4B8C-83A1-F6EECF244321}">
                <p14:modId xmlns:p14="http://schemas.microsoft.com/office/powerpoint/2010/main" val="442198954"/>
              </p:ext>
            </p:extLst>
          </p:nvPr>
        </p:nvGraphicFramePr>
        <p:xfrm>
          <a:off x="2467735" y="2130412"/>
          <a:ext cx="11949483" cy="2539157"/>
        </p:xfrm>
        <a:graphic>
          <a:graphicData uri="http://schemas.openxmlformats.org/presentationml/2006/ole">
            <mc:AlternateContent xmlns:mc="http://schemas.openxmlformats.org/markup-compatibility/2006">
              <mc:Choice xmlns:v="urn:schemas-microsoft-com:vml" Requires="v">
                <p:oleObj name="Document" r:id="rId4" imgW="5943600" imgH="1143000" progId="Word.Document.12">
                  <p:embed/>
                </p:oleObj>
              </mc:Choice>
              <mc:Fallback>
                <p:oleObj name="Document" r:id="rId4" imgW="5943600" imgH="1143000" progId="Word.Document.12">
                  <p:embed/>
                  <p:pic>
                    <p:nvPicPr>
                      <p:cNvPr id="62" name="Object 61">
                        <a:extLst>
                          <a:ext uri="{FF2B5EF4-FFF2-40B4-BE49-F238E27FC236}">
                            <a16:creationId xmlns:a16="http://schemas.microsoft.com/office/drawing/2014/main" id="{751DBAB7-FCFC-005C-1C4A-68CA6C817770}"/>
                          </a:ext>
                        </a:extLst>
                      </p:cNvPr>
                      <p:cNvPicPr/>
                      <p:nvPr/>
                    </p:nvPicPr>
                    <p:blipFill>
                      <a:blip r:embed="rId5"/>
                      <a:stretch>
                        <a:fillRect/>
                      </a:stretch>
                    </p:blipFill>
                    <p:spPr>
                      <a:xfrm>
                        <a:off x="2467735" y="2130412"/>
                        <a:ext cx="11949483" cy="253915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2C7D06D6-46DD-14EF-EF2E-518804F7A9DB}"/>
              </a:ext>
            </a:extLst>
          </p:cNvPr>
          <p:cNvCxnSpPr>
            <a:cxnSpLocks/>
          </p:cNvCxnSpPr>
          <p:nvPr/>
        </p:nvCxnSpPr>
        <p:spPr>
          <a:xfrm>
            <a:off x="2464033" y="2130412"/>
            <a:ext cx="0" cy="2150377"/>
          </a:xfrm>
          <a:prstGeom prst="line">
            <a:avLst/>
          </a:prstGeom>
          <a:ln w="29337"/>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1CD4A30F-9F1F-D272-FD38-B3FDE52B2170}"/>
              </a:ext>
            </a:extLst>
          </p:cNvPr>
          <p:cNvSpPr txBox="1"/>
          <p:nvPr/>
        </p:nvSpPr>
        <p:spPr>
          <a:xfrm>
            <a:off x="307641" y="4404449"/>
            <a:ext cx="11462325" cy="2569934"/>
          </a:xfrm>
          <a:prstGeom prst="rect">
            <a:avLst/>
          </a:prstGeom>
          <a:noFill/>
        </p:spPr>
        <p:txBody>
          <a:bodyPr wrap="square" rtlCol="0">
            <a:spAutoFit/>
          </a:bodyPr>
          <a:lstStyle/>
          <a:p>
            <a:pPr algn="ctr"/>
            <a:r>
              <a:rPr lang="en-US" sz="2800" dirty="0"/>
              <a:t>Additions to the Annual Report:</a:t>
            </a:r>
          </a:p>
          <a:p>
            <a:pPr algn="ctr"/>
            <a:endParaRPr lang="en-US" sz="1000" dirty="0"/>
          </a:p>
          <a:p>
            <a:pPr marL="171450" indent="-171450">
              <a:buClr>
                <a:schemeClr val="accent1"/>
              </a:buClr>
              <a:buFont typeface="Wingdings" pitchFamily="2" charset="2"/>
              <a:buChar char="§"/>
            </a:pPr>
            <a:endParaRPr lang="en-US" sz="500" dirty="0"/>
          </a:p>
          <a:p>
            <a:pPr marL="800100" lvl="1" indent="-342900">
              <a:buClr>
                <a:schemeClr val="accent1"/>
              </a:buClr>
              <a:buFont typeface="Wingdings" pitchFamily="2" charset="2"/>
              <a:buChar char="§"/>
            </a:pPr>
            <a:r>
              <a:rPr lang="en-US" sz="2400" dirty="0"/>
              <a:t>Include name of Fellowship Coordinator, </a:t>
            </a:r>
            <a:r>
              <a:rPr lang="en-US" sz="2400" i="1" dirty="0"/>
              <a:t>Residency Coordinator</a:t>
            </a:r>
            <a:r>
              <a:rPr lang="en-US" sz="2400" dirty="0"/>
              <a:t>, number of residents, </a:t>
            </a:r>
            <a:r>
              <a:rPr lang="en-US" sz="2400" i="1" dirty="0"/>
              <a:t>number of other CAST Fellowships</a:t>
            </a:r>
          </a:p>
          <a:p>
            <a:pPr>
              <a:buClr>
                <a:schemeClr val="accent1"/>
              </a:buClr>
            </a:pPr>
            <a:endParaRPr lang="en-US" sz="2400" dirty="0"/>
          </a:p>
          <a:p>
            <a:pPr marL="800100" lvl="1" indent="-342900">
              <a:buClr>
                <a:schemeClr val="accent1"/>
              </a:buClr>
              <a:buFont typeface="Wingdings" pitchFamily="2" charset="2"/>
              <a:buChar char="§"/>
            </a:pPr>
            <a:r>
              <a:rPr lang="en-US" sz="2400" dirty="0"/>
              <a:t>AFI or deny applications if programs have insufficient admin support</a:t>
            </a:r>
          </a:p>
          <a:p>
            <a:endParaRPr lang="en-US" sz="2200" dirty="0"/>
          </a:p>
        </p:txBody>
      </p:sp>
      <p:sp>
        <p:nvSpPr>
          <p:cNvPr id="10" name="Arc 9">
            <a:extLst>
              <a:ext uri="{FF2B5EF4-FFF2-40B4-BE49-F238E27FC236}">
                <a16:creationId xmlns:a16="http://schemas.microsoft.com/office/drawing/2014/main" id="{EA17526D-1EE1-53F8-7C0B-BD45522065D4}"/>
              </a:ext>
            </a:extLst>
          </p:cNvPr>
          <p:cNvSpPr/>
          <p:nvPr/>
        </p:nvSpPr>
        <p:spPr>
          <a:xfrm rot="17171945">
            <a:off x="10902963" y="6160008"/>
            <a:ext cx="1744198" cy="1785937"/>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7610528F-DB90-A645-1DC7-A4CF22188330}"/>
              </a:ext>
            </a:extLst>
          </p:cNvPr>
          <p:cNvSpPr/>
          <p:nvPr/>
        </p:nvSpPr>
        <p:spPr>
          <a:xfrm rot="17171945">
            <a:off x="10847701" y="5901924"/>
            <a:ext cx="1744198" cy="1785937"/>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Arc 11">
            <a:extLst>
              <a:ext uri="{FF2B5EF4-FFF2-40B4-BE49-F238E27FC236}">
                <a16:creationId xmlns:a16="http://schemas.microsoft.com/office/drawing/2014/main" id="{26914ECE-7E93-859B-5161-27A69FD9CF9D}"/>
              </a:ext>
            </a:extLst>
          </p:cNvPr>
          <p:cNvSpPr/>
          <p:nvPr/>
        </p:nvSpPr>
        <p:spPr>
          <a:xfrm rot="17171945">
            <a:off x="10711817" y="5483650"/>
            <a:ext cx="1852455" cy="2036528"/>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Video 12">
            <a:extLst>
              <a:ext uri="{FF2B5EF4-FFF2-40B4-BE49-F238E27FC236}">
                <a16:creationId xmlns:a16="http://schemas.microsoft.com/office/drawing/2014/main" id="{7C86448A-A7A6-8546-D881-8B6126FEEB5A}"/>
              </a:ext>
            </a:extLst>
          </p:cNvPr>
          <p:cNvPicPr>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4578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8976-87B2-C643-DEC1-73A0BA226A32}"/>
            </a:ext>
          </a:extLst>
        </p:cNvPr>
        <p:cNvGrpSpPr/>
        <p:nvPr/>
      </p:nvGrpSpPr>
      <p:grpSpPr>
        <a:xfrm>
          <a:off x="0" y="0"/>
          <a:ext cx="0" cy="0"/>
          <a:chOff x="0" y="0"/>
          <a:chExt cx="0" cy="0"/>
        </a:xfrm>
      </p:grpSpPr>
      <p:sp>
        <p:nvSpPr>
          <p:cNvPr id="12" name="Arc 11">
            <a:extLst>
              <a:ext uri="{FF2B5EF4-FFF2-40B4-BE49-F238E27FC236}">
                <a16:creationId xmlns:a16="http://schemas.microsoft.com/office/drawing/2014/main" id="{4B0BC623-4953-FEBC-42AD-ABF16C8DFC9D}"/>
              </a:ext>
            </a:extLst>
          </p:cNvPr>
          <p:cNvSpPr/>
          <p:nvPr/>
        </p:nvSpPr>
        <p:spPr>
          <a:xfrm rot="15667704">
            <a:off x="7440396" y="1334092"/>
            <a:ext cx="6622293" cy="6352974"/>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520A3D3C-B5FB-C298-CDB9-A2D63C2F3EA1}"/>
              </a:ext>
            </a:extLst>
          </p:cNvPr>
          <p:cNvSpPr/>
          <p:nvPr/>
        </p:nvSpPr>
        <p:spPr>
          <a:xfrm rot="15667704">
            <a:off x="7385134" y="1076008"/>
            <a:ext cx="6622293" cy="6352974"/>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CAFD4EF8-77C3-3915-C31C-8438569CFA70}"/>
              </a:ext>
            </a:extLst>
          </p:cNvPr>
          <p:cNvSpPr/>
          <p:nvPr/>
        </p:nvSpPr>
        <p:spPr>
          <a:xfrm rot="15667704">
            <a:off x="7463681" y="521625"/>
            <a:ext cx="7033318" cy="7244378"/>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1717751F-9A21-5365-4411-7BD9BA14EBA5}"/>
              </a:ext>
            </a:extLst>
          </p:cNvPr>
          <p:cNvSpPr>
            <a:spLocks noGrp="1"/>
          </p:cNvSpPr>
          <p:nvPr>
            <p:ph type="title" idx="4294967295"/>
          </p:nvPr>
        </p:nvSpPr>
        <p:spPr>
          <a:xfrm>
            <a:off x="391886" y="686006"/>
            <a:ext cx="11029950" cy="987425"/>
          </a:xfrm>
        </p:spPr>
        <p:txBody>
          <a:bodyPr>
            <a:normAutofit/>
          </a:bodyPr>
          <a:lstStyle/>
          <a:p>
            <a:r>
              <a:rPr lang="en-US" sz="4000" dirty="0">
                <a:solidFill>
                  <a:schemeClr val="accent1"/>
                </a:solidFill>
                <a:latin typeface="Georgia Pro" panose="02040502050405020303" pitchFamily="18" charset="0"/>
              </a:rPr>
              <a:t>“program CEREBRUM”</a:t>
            </a:r>
          </a:p>
        </p:txBody>
      </p:sp>
      <p:sp>
        <p:nvSpPr>
          <p:cNvPr id="15" name="TextBox 14">
            <a:extLst>
              <a:ext uri="{FF2B5EF4-FFF2-40B4-BE49-F238E27FC236}">
                <a16:creationId xmlns:a16="http://schemas.microsoft.com/office/drawing/2014/main" id="{6454EDCD-EB89-FAF6-BAD0-BA5FD5254AA6}"/>
              </a:ext>
            </a:extLst>
          </p:cNvPr>
          <p:cNvSpPr txBox="1"/>
          <p:nvPr/>
        </p:nvSpPr>
        <p:spPr>
          <a:xfrm>
            <a:off x="-35857" y="1632868"/>
            <a:ext cx="6870522" cy="2877711"/>
          </a:xfrm>
          <a:prstGeom prst="rect">
            <a:avLst/>
          </a:prstGeom>
          <a:noFill/>
        </p:spPr>
        <p:txBody>
          <a:bodyPr wrap="square" rtlCol="0">
            <a:spAutoFit/>
          </a:bodyPr>
          <a:lstStyle/>
          <a:p>
            <a:pPr algn="ctr"/>
            <a:endParaRPr lang="en-US" sz="1000" dirty="0"/>
          </a:p>
          <a:p>
            <a:pPr marL="171450" indent="-171450">
              <a:buClr>
                <a:schemeClr val="accent1"/>
              </a:buClr>
              <a:buFont typeface="Wingdings" pitchFamily="2" charset="2"/>
              <a:buChar char="§"/>
            </a:pPr>
            <a:endParaRPr lang="en-US" sz="500" dirty="0"/>
          </a:p>
          <a:p>
            <a:pPr marL="800100" lvl="1" indent="-342900">
              <a:buClr>
                <a:schemeClr val="accent1"/>
              </a:buClr>
              <a:buFont typeface="Wingdings" pitchFamily="2" charset="2"/>
              <a:buChar char="§"/>
            </a:pPr>
            <a:r>
              <a:rPr lang="en-US" sz="2400" dirty="0"/>
              <a:t>21 residents</a:t>
            </a:r>
          </a:p>
          <a:p>
            <a:pPr marL="800100" lvl="1" indent="-342900">
              <a:buClr>
                <a:schemeClr val="accent1"/>
              </a:buClr>
              <a:buFont typeface="Wingdings" pitchFamily="2" charset="2"/>
              <a:buChar char="§"/>
            </a:pPr>
            <a:r>
              <a:rPr lang="en-US" sz="2400" dirty="0"/>
              <a:t>One CAST Spine fellowship (</a:t>
            </a:r>
            <a:r>
              <a:rPr lang="en-US" sz="2400" dirty="0">
                <a:solidFill>
                  <a:schemeClr val="accent3"/>
                </a:solidFill>
              </a:rPr>
              <a:t>2 fellows</a:t>
            </a:r>
            <a:r>
              <a:rPr lang="en-US" sz="2400" dirty="0"/>
              <a:t>)</a:t>
            </a:r>
          </a:p>
          <a:p>
            <a:pPr marL="800100" lvl="1" indent="-342900">
              <a:buClr>
                <a:schemeClr val="accent1"/>
              </a:buClr>
              <a:buFont typeface="Wingdings" pitchFamily="2" charset="2"/>
              <a:buChar char="§"/>
            </a:pPr>
            <a:r>
              <a:rPr lang="en-US" sz="2400" dirty="0"/>
              <a:t>One CAST Functional fellowship (</a:t>
            </a:r>
            <a:r>
              <a:rPr lang="en-US" sz="2400" dirty="0">
                <a:solidFill>
                  <a:schemeClr val="accent3"/>
                </a:solidFill>
              </a:rPr>
              <a:t>1 fellow</a:t>
            </a:r>
            <a:r>
              <a:rPr lang="en-US" sz="2400" dirty="0"/>
              <a:t>)</a:t>
            </a:r>
          </a:p>
          <a:p>
            <a:pPr marL="800100" lvl="1" indent="-342900">
              <a:buClr>
                <a:schemeClr val="accent1"/>
              </a:buClr>
              <a:buFont typeface="Wingdings" pitchFamily="2" charset="2"/>
              <a:buChar char="§"/>
            </a:pPr>
            <a:r>
              <a:rPr lang="en-US" sz="2400" dirty="0"/>
              <a:t>One program administrator</a:t>
            </a:r>
          </a:p>
          <a:p>
            <a:pPr marL="800100" lvl="1" indent="-342900">
              <a:buClr>
                <a:schemeClr val="accent1"/>
              </a:buClr>
              <a:buFont typeface="Wingdings" pitchFamily="2" charset="2"/>
              <a:buChar char="§"/>
            </a:pPr>
            <a:endParaRPr lang="en-US" sz="2400" dirty="0"/>
          </a:p>
          <a:p>
            <a:pPr>
              <a:buClr>
                <a:schemeClr val="accent1"/>
              </a:buClr>
            </a:pPr>
            <a:endParaRPr lang="en-US" sz="2400" dirty="0"/>
          </a:p>
          <a:p>
            <a:endParaRPr lang="en-US" sz="2200" dirty="0"/>
          </a:p>
        </p:txBody>
      </p:sp>
      <p:sp>
        <p:nvSpPr>
          <p:cNvPr id="16" name="TextBox 15">
            <a:extLst>
              <a:ext uri="{FF2B5EF4-FFF2-40B4-BE49-F238E27FC236}">
                <a16:creationId xmlns:a16="http://schemas.microsoft.com/office/drawing/2014/main" id="{EF70565D-2FBC-7044-F47D-E76E3C817F55}"/>
              </a:ext>
            </a:extLst>
          </p:cNvPr>
          <p:cNvSpPr txBox="1"/>
          <p:nvPr/>
        </p:nvSpPr>
        <p:spPr>
          <a:xfrm>
            <a:off x="391886" y="3912601"/>
            <a:ext cx="7131101" cy="2462213"/>
          </a:xfrm>
          <a:prstGeom prst="rect">
            <a:avLst/>
          </a:prstGeom>
          <a:noFill/>
        </p:spPr>
        <p:txBody>
          <a:bodyPr wrap="square" rtlCol="0">
            <a:spAutoFit/>
          </a:bodyPr>
          <a:lstStyle/>
          <a:p>
            <a:r>
              <a:rPr lang="en-US" sz="2400" u="sng" dirty="0"/>
              <a:t>Notation on the Annual Report Letter:</a:t>
            </a:r>
          </a:p>
          <a:p>
            <a:endParaRPr lang="en-US" sz="1000" dirty="0"/>
          </a:p>
          <a:p>
            <a:r>
              <a:rPr lang="en-US" sz="2400" i="1" dirty="0"/>
              <a:t>“The CAST office has noted the Fellowship Coordinator also supports the residency program of 21 residents and two other CAST Fellowships with additional two fellows.  The Program may need to consider additional administrative support personnel.”</a:t>
            </a:r>
          </a:p>
        </p:txBody>
      </p:sp>
      <p:pic>
        <p:nvPicPr>
          <p:cNvPr id="3075" name="Picture 3" descr="Cartoon illustration of a group of 10 diverse neurosurgeons standing in a bright, modern hospital hallway. The group includes men and women of various races and ages, all smiling and dressed in colorful surgical scrubs or white lab coats. Some are holding brain models or medical tools. The background includes fun, simplified medical posters of the brain, with a clean and friendly hospital environment. The overall style is cheerful, professional, and cartoonish.">
            <a:extLst>
              <a:ext uri="{FF2B5EF4-FFF2-40B4-BE49-F238E27FC236}">
                <a16:creationId xmlns:a16="http://schemas.microsoft.com/office/drawing/2014/main" id="{A96B441C-4311-26EB-C340-1FB561E10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987" y="2337315"/>
            <a:ext cx="4314645" cy="43146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79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F79F-1BCE-995C-3CB0-926B84EC44A4}"/>
            </a:ext>
          </a:extLst>
        </p:cNvPr>
        <p:cNvGrpSpPr/>
        <p:nvPr/>
      </p:nvGrpSpPr>
      <p:grpSpPr>
        <a:xfrm>
          <a:off x="0" y="0"/>
          <a:ext cx="0" cy="0"/>
          <a:chOff x="0" y="0"/>
          <a:chExt cx="0" cy="0"/>
        </a:xfrm>
      </p:grpSpPr>
      <p:sp>
        <p:nvSpPr>
          <p:cNvPr id="9" name="Arc 8">
            <a:extLst>
              <a:ext uri="{FF2B5EF4-FFF2-40B4-BE49-F238E27FC236}">
                <a16:creationId xmlns:a16="http://schemas.microsoft.com/office/drawing/2014/main" id="{96E6013F-208A-D8FD-46D1-62470CCA7E31}"/>
              </a:ext>
            </a:extLst>
          </p:cNvPr>
          <p:cNvSpPr/>
          <p:nvPr/>
        </p:nvSpPr>
        <p:spPr>
          <a:xfrm rot="15667704">
            <a:off x="7455144" y="1334092"/>
            <a:ext cx="6622293" cy="6352974"/>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A9FDA1F-6027-775F-EBC3-8EEE9DE6A057}"/>
              </a:ext>
            </a:extLst>
          </p:cNvPr>
          <p:cNvSpPr/>
          <p:nvPr/>
        </p:nvSpPr>
        <p:spPr>
          <a:xfrm rot="15667704">
            <a:off x="7399882" y="1076008"/>
            <a:ext cx="6622293" cy="6352974"/>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a:extLst>
              <a:ext uri="{FF2B5EF4-FFF2-40B4-BE49-F238E27FC236}">
                <a16:creationId xmlns:a16="http://schemas.microsoft.com/office/drawing/2014/main" id="{02429EC1-24FD-21C5-96E3-9BE354CE9068}"/>
              </a:ext>
            </a:extLst>
          </p:cNvPr>
          <p:cNvSpPr/>
          <p:nvPr/>
        </p:nvSpPr>
        <p:spPr>
          <a:xfrm rot="15667704">
            <a:off x="7478430" y="521625"/>
            <a:ext cx="7033318" cy="7244378"/>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60E43CFA-09FA-2E17-ED9C-3EFD0C738F6B}"/>
              </a:ext>
            </a:extLst>
          </p:cNvPr>
          <p:cNvSpPr>
            <a:spLocks noGrp="1"/>
          </p:cNvSpPr>
          <p:nvPr>
            <p:ph type="title" idx="4294967295"/>
          </p:nvPr>
        </p:nvSpPr>
        <p:spPr>
          <a:xfrm>
            <a:off x="391886" y="686006"/>
            <a:ext cx="11029950" cy="987425"/>
          </a:xfrm>
        </p:spPr>
        <p:txBody>
          <a:bodyPr>
            <a:normAutofit/>
          </a:bodyPr>
          <a:lstStyle/>
          <a:p>
            <a:r>
              <a:rPr lang="en-US" sz="4000" dirty="0">
                <a:solidFill>
                  <a:schemeClr val="accent1"/>
                </a:solidFill>
                <a:latin typeface="Georgia Pro" panose="02040502050405020303" pitchFamily="18" charset="0"/>
              </a:rPr>
              <a:t>“program Dura”</a:t>
            </a:r>
          </a:p>
        </p:txBody>
      </p:sp>
      <p:sp>
        <p:nvSpPr>
          <p:cNvPr id="14" name="TextBox 13">
            <a:extLst>
              <a:ext uri="{FF2B5EF4-FFF2-40B4-BE49-F238E27FC236}">
                <a16:creationId xmlns:a16="http://schemas.microsoft.com/office/drawing/2014/main" id="{8FE7106C-C2D2-4406-27D7-228EEF9CEE49}"/>
              </a:ext>
            </a:extLst>
          </p:cNvPr>
          <p:cNvSpPr txBox="1"/>
          <p:nvPr/>
        </p:nvSpPr>
        <p:spPr>
          <a:xfrm>
            <a:off x="-35857" y="1632868"/>
            <a:ext cx="6870522" cy="3247043"/>
          </a:xfrm>
          <a:prstGeom prst="rect">
            <a:avLst/>
          </a:prstGeom>
          <a:noFill/>
        </p:spPr>
        <p:txBody>
          <a:bodyPr wrap="square" rtlCol="0">
            <a:spAutoFit/>
          </a:bodyPr>
          <a:lstStyle/>
          <a:p>
            <a:pPr algn="ctr"/>
            <a:endParaRPr lang="en-US" sz="1000" dirty="0"/>
          </a:p>
          <a:p>
            <a:pPr marL="171450" indent="-171450">
              <a:buClr>
                <a:schemeClr val="accent1"/>
              </a:buClr>
              <a:buFont typeface="Wingdings" pitchFamily="2" charset="2"/>
              <a:buChar char="§"/>
            </a:pPr>
            <a:endParaRPr lang="en-US" sz="500" dirty="0"/>
          </a:p>
          <a:p>
            <a:pPr marL="800100" lvl="1" indent="-342900">
              <a:buClr>
                <a:schemeClr val="accent1"/>
              </a:buClr>
              <a:buFont typeface="Wingdings" pitchFamily="2" charset="2"/>
              <a:buChar char="§"/>
            </a:pPr>
            <a:r>
              <a:rPr lang="en-US" sz="2400" dirty="0"/>
              <a:t>25 residents</a:t>
            </a:r>
          </a:p>
          <a:p>
            <a:pPr marL="800100" lvl="1" indent="-342900">
              <a:buClr>
                <a:schemeClr val="accent1"/>
              </a:buClr>
              <a:buFont typeface="Wingdings" pitchFamily="2" charset="2"/>
              <a:buChar char="§"/>
            </a:pPr>
            <a:r>
              <a:rPr lang="en-US" sz="2400" dirty="0"/>
              <a:t>One CAST Spine fellowship (</a:t>
            </a:r>
            <a:r>
              <a:rPr lang="en-US" sz="2400" dirty="0">
                <a:solidFill>
                  <a:schemeClr val="accent3"/>
                </a:solidFill>
              </a:rPr>
              <a:t>1 fellow</a:t>
            </a:r>
            <a:r>
              <a:rPr lang="en-US" sz="2400" dirty="0"/>
              <a:t>)</a:t>
            </a:r>
          </a:p>
          <a:p>
            <a:pPr marL="800100" lvl="1" indent="-342900">
              <a:buClr>
                <a:schemeClr val="accent1"/>
              </a:buClr>
              <a:buFont typeface="Wingdings" pitchFamily="2" charset="2"/>
              <a:buChar char="§"/>
            </a:pPr>
            <a:r>
              <a:rPr lang="en-US" sz="2400" dirty="0"/>
              <a:t>One </a:t>
            </a:r>
            <a:r>
              <a:rPr lang="en-US" sz="2400" dirty="0" err="1"/>
              <a:t>NeuroIR</a:t>
            </a:r>
            <a:r>
              <a:rPr lang="en-US" sz="2400" dirty="0"/>
              <a:t> CAST fellowship (</a:t>
            </a:r>
            <a:r>
              <a:rPr lang="en-US" sz="2400" dirty="0">
                <a:solidFill>
                  <a:schemeClr val="accent3"/>
                </a:solidFill>
              </a:rPr>
              <a:t>2 fellows</a:t>
            </a:r>
            <a:r>
              <a:rPr lang="en-US" sz="2400" dirty="0"/>
              <a:t>)</a:t>
            </a:r>
          </a:p>
          <a:p>
            <a:pPr marL="800100" lvl="1" indent="-342900">
              <a:buClr>
                <a:schemeClr val="accent1"/>
              </a:buClr>
              <a:buFont typeface="Wingdings" pitchFamily="2" charset="2"/>
              <a:buChar char="§"/>
            </a:pPr>
            <a:r>
              <a:rPr lang="en-US" sz="2400" dirty="0"/>
              <a:t>One CAST Skull Base fellowship (</a:t>
            </a:r>
            <a:r>
              <a:rPr lang="en-US" sz="2400" dirty="0">
                <a:solidFill>
                  <a:schemeClr val="accent3"/>
                </a:solidFill>
              </a:rPr>
              <a:t>1 fellow</a:t>
            </a:r>
            <a:r>
              <a:rPr lang="en-US" sz="2400" dirty="0"/>
              <a:t>)</a:t>
            </a:r>
          </a:p>
          <a:p>
            <a:pPr marL="800100" lvl="1" indent="-342900">
              <a:buClr>
                <a:schemeClr val="accent1"/>
              </a:buClr>
              <a:buFont typeface="Wingdings" pitchFamily="2" charset="2"/>
              <a:buChar char="§"/>
            </a:pPr>
            <a:r>
              <a:rPr lang="en-US" sz="2400" dirty="0"/>
              <a:t>One program administrator</a:t>
            </a:r>
          </a:p>
          <a:p>
            <a:pPr marL="800100" lvl="1" indent="-342900">
              <a:buClr>
                <a:schemeClr val="accent1"/>
              </a:buClr>
              <a:buFont typeface="Wingdings" pitchFamily="2" charset="2"/>
              <a:buChar char="§"/>
            </a:pPr>
            <a:endParaRPr lang="en-US" sz="2400" dirty="0"/>
          </a:p>
          <a:p>
            <a:pPr>
              <a:buClr>
                <a:schemeClr val="accent1"/>
              </a:buClr>
            </a:pPr>
            <a:endParaRPr lang="en-US" sz="2400" dirty="0"/>
          </a:p>
          <a:p>
            <a:endParaRPr lang="en-US" sz="2200" dirty="0"/>
          </a:p>
        </p:txBody>
      </p:sp>
      <p:sp>
        <p:nvSpPr>
          <p:cNvPr id="15" name="TextBox 14">
            <a:extLst>
              <a:ext uri="{FF2B5EF4-FFF2-40B4-BE49-F238E27FC236}">
                <a16:creationId xmlns:a16="http://schemas.microsoft.com/office/drawing/2014/main" id="{D7975F8B-71A8-439C-5131-30CF22C794FF}"/>
              </a:ext>
            </a:extLst>
          </p:cNvPr>
          <p:cNvSpPr txBox="1"/>
          <p:nvPr/>
        </p:nvSpPr>
        <p:spPr>
          <a:xfrm>
            <a:off x="335860" y="3994443"/>
            <a:ext cx="7298265" cy="2462213"/>
          </a:xfrm>
          <a:prstGeom prst="rect">
            <a:avLst/>
          </a:prstGeom>
          <a:noFill/>
        </p:spPr>
        <p:txBody>
          <a:bodyPr wrap="square" rtlCol="0">
            <a:spAutoFit/>
          </a:bodyPr>
          <a:lstStyle/>
          <a:p>
            <a:r>
              <a:rPr lang="en-US" sz="2400" u="sng" dirty="0"/>
              <a:t>Notation on the Annual Report Letter:</a:t>
            </a:r>
          </a:p>
          <a:p>
            <a:endParaRPr lang="en-US" sz="1000" dirty="0"/>
          </a:p>
          <a:p>
            <a:r>
              <a:rPr lang="en-US" sz="2400" i="1" dirty="0"/>
              <a:t>“The CAST office has noted a concern in insufficient program administrative support personnel.  Per the FTE requirements set by CAST and ACGME,  the Program is not compliant and must address this concern in the next annual report.  Failure to address may result in probation or removal of accreditation.</a:t>
            </a:r>
          </a:p>
        </p:txBody>
      </p:sp>
      <p:pic>
        <p:nvPicPr>
          <p:cNvPr id="12293" name="Picture 5" descr="Cartoon illustration of a group of 15 diverse neurosurgeons standing in a bright, modern hospital hallway. The group includes men and women of various races and ages, all smiling and dressed in colorful surgical scrubs or white lab coats. No one is wearing a stethoscope. Some are holding brain or spine models, and a few have clipboards or surgical tools. The background includes simplified, cartoon-style medical posters of the brain, with a clean and friendly hospital environment. The overall style is cheerful, professional, and cartoonish.">
            <a:extLst>
              <a:ext uri="{FF2B5EF4-FFF2-40B4-BE49-F238E27FC236}">
                <a16:creationId xmlns:a16="http://schemas.microsoft.com/office/drawing/2014/main" id="{8097B4F5-1D1C-2C0F-3039-7039381BF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125" y="2337315"/>
            <a:ext cx="4290366" cy="42903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21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1B7B-1B2A-CD0C-38C7-A750522239BF}"/>
            </a:ext>
          </a:extLst>
        </p:cNvPr>
        <p:cNvGrpSpPr/>
        <p:nvPr/>
      </p:nvGrpSpPr>
      <p:grpSpPr>
        <a:xfrm>
          <a:off x="0" y="0"/>
          <a:ext cx="0" cy="0"/>
          <a:chOff x="0" y="0"/>
          <a:chExt cx="0" cy="0"/>
        </a:xfrm>
      </p:grpSpPr>
      <p:sp>
        <p:nvSpPr>
          <p:cNvPr id="7" name="Arc 6">
            <a:extLst>
              <a:ext uri="{FF2B5EF4-FFF2-40B4-BE49-F238E27FC236}">
                <a16:creationId xmlns:a16="http://schemas.microsoft.com/office/drawing/2014/main" id="{A8FA2DE8-325E-1E5C-EDD7-0274D684C8A0}"/>
              </a:ext>
            </a:extLst>
          </p:cNvPr>
          <p:cNvSpPr/>
          <p:nvPr/>
        </p:nvSpPr>
        <p:spPr>
          <a:xfrm rot="3493076">
            <a:off x="-1964327" y="2196925"/>
            <a:ext cx="2914669" cy="4170770"/>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49B31273-D09A-D21B-E7EF-76758996677B}"/>
              </a:ext>
            </a:extLst>
          </p:cNvPr>
          <p:cNvSpPr/>
          <p:nvPr/>
        </p:nvSpPr>
        <p:spPr>
          <a:xfrm rot="3493076">
            <a:off x="-2019589" y="1938841"/>
            <a:ext cx="2914669" cy="4170770"/>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a:extLst>
              <a:ext uri="{FF2B5EF4-FFF2-40B4-BE49-F238E27FC236}">
                <a16:creationId xmlns:a16="http://schemas.microsoft.com/office/drawing/2014/main" id="{7F408602-B3A4-4FCF-D079-B29E75204E6A}"/>
              </a:ext>
            </a:extLst>
          </p:cNvPr>
          <p:cNvSpPr/>
          <p:nvPr/>
        </p:nvSpPr>
        <p:spPr>
          <a:xfrm rot="3493076">
            <a:off x="-2167523" y="1447481"/>
            <a:ext cx="3095574" cy="4755983"/>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6346CEF4-245A-942F-FF6B-2B1299B8B772}"/>
              </a:ext>
            </a:extLst>
          </p:cNvPr>
          <p:cNvSpPr>
            <a:spLocks noGrp="1"/>
          </p:cNvSpPr>
          <p:nvPr>
            <p:ph type="title"/>
          </p:nvPr>
        </p:nvSpPr>
        <p:spPr>
          <a:xfrm>
            <a:off x="575894" y="843961"/>
            <a:ext cx="11029616" cy="988332"/>
          </a:xfrm>
        </p:spPr>
        <p:txBody>
          <a:bodyPr>
            <a:noAutofit/>
          </a:bodyPr>
          <a:lstStyle/>
          <a:p>
            <a:r>
              <a:rPr lang="en-US" sz="3600" dirty="0">
                <a:solidFill>
                  <a:schemeClr val="bg1"/>
                </a:solidFill>
                <a:latin typeface="Georgia Pro" panose="02040502050405020303" pitchFamily="18" charset="0"/>
              </a:rPr>
              <a:t>Proposed FTE minimums for </a:t>
            </a:r>
            <a:br>
              <a:rPr lang="en-US" sz="3600" dirty="0">
                <a:solidFill>
                  <a:schemeClr val="bg1"/>
                </a:solidFill>
                <a:latin typeface="Georgia Pro" panose="02040502050405020303" pitchFamily="18" charset="0"/>
              </a:rPr>
            </a:br>
            <a:r>
              <a:rPr lang="en-US" sz="3600" dirty="0">
                <a:solidFill>
                  <a:schemeClr val="bg1"/>
                </a:solidFill>
                <a:latin typeface="Georgia Pro" panose="02040502050405020303" pitchFamily="18" charset="0"/>
              </a:rPr>
              <a:t>CAST Fellowships</a:t>
            </a:r>
            <a:endParaRPr lang="en-US" sz="3600" dirty="0">
              <a:latin typeface="Georgia Pro" panose="02040502050405020303" pitchFamily="18" charset="0"/>
            </a:endParaRPr>
          </a:p>
        </p:txBody>
      </p:sp>
      <p:graphicFrame>
        <p:nvGraphicFramePr>
          <p:cNvPr id="4" name="Object 3">
            <a:extLst>
              <a:ext uri="{FF2B5EF4-FFF2-40B4-BE49-F238E27FC236}">
                <a16:creationId xmlns:a16="http://schemas.microsoft.com/office/drawing/2014/main" id="{A2D3BCA6-649F-4A94-9586-46E2E76CC477}"/>
              </a:ext>
            </a:extLst>
          </p:cNvPr>
          <p:cNvGraphicFramePr>
            <a:graphicFrameLocks noChangeAspect="1"/>
          </p:cNvGraphicFramePr>
          <p:nvPr>
            <p:extLst>
              <p:ext uri="{D42A27DB-BD31-4B8C-83A1-F6EECF244321}">
                <p14:modId xmlns:p14="http://schemas.microsoft.com/office/powerpoint/2010/main" val="1586468870"/>
              </p:ext>
            </p:extLst>
          </p:nvPr>
        </p:nvGraphicFramePr>
        <p:xfrm>
          <a:off x="2467735" y="2130412"/>
          <a:ext cx="11949483" cy="2539157"/>
        </p:xfrm>
        <a:graphic>
          <a:graphicData uri="http://schemas.openxmlformats.org/presentationml/2006/ole">
            <mc:AlternateContent xmlns:mc="http://schemas.openxmlformats.org/markup-compatibility/2006">
              <mc:Choice xmlns:v="urn:schemas-microsoft-com:vml" Requires="v">
                <p:oleObj name="Document" r:id="rId3" imgW="5943600" imgH="1143000" progId="Word.Document.12">
                  <p:embed/>
                </p:oleObj>
              </mc:Choice>
              <mc:Fallback>
                <p:oleObj name="Document" r:id="rId3" imgW="5943600" imgH="1143000" progId="Word.Document.12">
                  <p:embed/>
                  <p:pic>
                    <p:nvPicPr>
                      <p:cNvPr id="4" name="Object 3">
                        <a:extLst>
                          <a:ext uri="{FF2B5EF4-FFF2-40B4-BE49-F238E27FC236}">
                            <a16:creationId xmlns:a16="http://schemas.microsoft.com/office/drawing/2014/main" id="{B9093F65-269F-982C-2411-135856890855}"/>
                          </a:ext>
                        </a:extLst>
                      </p:cNvPr>
                      <p:cNvPicPr/>
                      <p:nvPr/>
                    </p:nvPicPr>
                    <p:blipFill>
                      <a:blip r:embed="rId4"/>
                      <a:stretch>
                        <a:fillRect/>
                      </a:stretch>
                    </p:blipFill>
                    <p:spPr>
                      <a:xfrm>
                        <a:off x="2467735" y="2130412"/>
                        <a:ext cx="11949483" cy="253915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66EC67D4-8612-917B-5E07-1C083E9217E6}"/>
              </a:ext>
            </a:extLst>
          </p:cNvPr>
          <p:cNvCxnSpPr>
            <a:cxnSpLocks/>
          </p:cNvCxnSpPr>
          <p:nvPr/>
        </p:nvCxnSpPr>
        <p:spPr>
          <a:xfrm>
            <a:off x="2464033" y="2130412"/>
            <a:ext cx="0" cy="2150377"/>
          </a:xfrm>
          <a:prstGeom prst="line">
            <a:avLst/>
          </a:prstGeom>
          <a:ln w="29337"/>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8EA871F4-D9FE-4CB2-DB50-63FB3A9E674B}"/>
              </a:ext>
            </a:extLst>
          </p:cNvPr>
          <p:cNvSpPr txBox="1"/>
          <p:nvPr/>
        </p:nvSpPr>
        <p:spPr>
          <a:xfrm>
            <a:off x="307641" y="4404449"/>
            <a:ext cx="11462325" cy="2569934"/>
          </a:xfrm>
          <a:prstGeom prst="rect">
            <a:avLst/>
          </a:prstGeom>
          <a:noFill/>
        </p:spPr>
        <p:txBody>
          <a:bodyPr wrap="square" rtlCol="0">
            <a:spAutoFit/>
          </a:bodyPr>
          <a:lstStyle/>
          <a:p>
            <a:pPr algn="ctr"/>
            <a:r>
              <a:rPr lang="en-US" sz="2800" dirty="0"/>
              <a:t>Additions to the Annual Report:</a:t>
            </a:r>
          </a:p>
          <a:p>
            <a:pPr algn="ctr"/>
            <a:endParaRPr lang="en-US" sz="1000" dirty="0"/>
          </a:p>
          <a:p>
            <a:pPr marL="171450" indent="-171450">
              <a:buClr>
                <a:schemeClr val="accent1"/>
              </a:buClr>
              <a:buFont typeface="Wingdings" pitchFamily="2" charset="2"/>
              <a:buChar char="§"/>
            </a:pPr>
            <a:endParaRPr lang="en-US" sz="500" dirty="0"/>
          </a:p>
          <a:p>
            <a:pPr marL="800100" lvl="1" indent="-342900">
              <a:buClr>
                <a:schemeClr val="accent1"/>
              </a:buClr>
              <a:buFont typeface="Wingdings" pitchFamily="2" charset="2"/>
              <a:buChar char="§"/>
            </a:pPr>
            <a:r>
              <a:rPr lang="en-US" sz="2400" dirty="0"/>
              <a:t>Include name of Fellowship Coordinator, </a:t>
            </a:r>
            <a:r>
              <a:rPr lang="en-US" sz="2400" i="1" dirty="0"/>
              <a:t>Residency Coordinator</a:t>
            </a:r>
            <a:r>
              <a:rPr lang="en-US" sz="2400" dirty="0"/>
              <a:t>, number of residents, </a:t>
            </a:r>
            <a:r>
              <a:rPr lang="en-US" sz="2400" i="1" dirty="0"/>
              <a:t>number of other CAST Fellowships</a:t>
            </a:r>
          </a:p>
          <a:p>
            <a:pPr>
              <a:buClr>
                <a:schemeClr val="accent1"/>
              </a:buClr>
            </a:pPr>
            <a:endParaRPr lang="en-US" sz="2400" dirty="0"/>
          </a:p>
          <a:p>
            <a:pPr marL="800100" lvl="1" indent="-342900">
              <a:buClr>
                <a:schemeClr val="accent1"/>
              </a:buClr>
              <a:buFont typeface="Wingdings" pitchFamily="2" charset="2"/>
              <a:buChar char="§"/>
            </a:pPr>
            <a:r>
              <a:rPr lang="en-US" sz="2400" dirty="0"/>
              <a:t>AFI or deny applications if programs have insufficient admin support</a:t>
            </a:r>
          </a:p>
          <a:p>
            <a:endParaRPr lang="en-US" sz="2200" dirty="0"/>
          </a:p>
        </p:txBody>
      </p:sp>
      <p:sp>
        <p:nvSpPr>
          <p:cNvPr id="10" name="Arc 9">
            <a:extLst>
              <a:ext uri="{FF2B5EF4-FFF2-40B4-BE49-F238E27FC236}">
                <a16:creationId xmlns:a16="http://schemas.microsoft.com/office/drawing/2014/main" id="{DD5E694C-26FF-BF00-36C0-AF8A697B45D7}"/>
              </a:ext>
            </a:extLst>
          </p:cNvPr>
          <p:cNvSpPr/>
          <p:nvPr/>
        </p:nvSpPr>
        <p:spPr>
          <a:xfrm rot="17171945">
            <a:off x="10902963" y="6160008"/>
            <a:ext cx="1744198" cy="1785937"/>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9684828F-C1C3-0761-A4F6-E7264A3C9970}"/>
              </a:ext>
            </a:extLst>
          </p:cNvPr>
          <p:cNvSpPr/>
          <p:nvPr/>
        </p:nvSpPr>
        <p:spPr>
          <a:xfrm rot="17171945">
            <a:off x="10847701" y="5901924"/>
            <a:ext cx="1744198" cy="1785937"/>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Arc 11">
            <a:extLst>
              <a:ext uri="{FF2B5EF4-FFF2-40B4-BE49-F238E27FC236}">
                <a16:creationId xmlns:a16="http://schemas.microsoft.com/office/drawing/2014/main" id="{562CDD82-7352-CEBE-E344-646D56A89888}"/>
              </a:ext>
            </a:extLst>
          </p:cNvPr>
          <p:cNvSpPr/>
          <p:nvPr/>
        </p:nvSpPr>
        <p:spPr>
          <a:xfrm rot="17171945">
            <a:off x="10711817" y="5483650"/>
            <a:ext cx="1852455" cy="2036528"/>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333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c 15">
            <a:extLst>
              <a:ext uri="{FF2B5EF4-FFF2-40B4-BE49-F238E27FC236}">
                <a16:creationId xmlns:a16="http://schemas.microsoft.com/office/drawing/2014/main" id="{61D4E807-5985-30ED-71D3-14BFD4047C65}"/>
              </a:ext>
            </a:extLst>
          </p:cNvPr>
          <p:cNvSpPr/>
          <p:nvPr/>
        </p:nvSpPr>
        <p:spPr>
          <a:xfrm rot="18112059">
            <a:off x="2810191" y="2344956"/>
            <a:ext cx="3352195" cy="4908718"/>
          </a:xfrm>
          <a:prstGeom prst="arc">
            <a:avLst>
              <a:gd name="adj1" fmla="val 12086725"/>
              <a:gd name="adj2" fmla="val 2105094"/>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2DB506E9-1008-9C55-9A9E-5DF292384C36}"/>
              </a:ext>
            </a:extLst>
          </p:cNvPr>
          <p:cNvSpPr>
            <a:spLocks/>
          </p:cNvSpPr>
          <p:nvPr/>
        </p:nvSpPr>
        <p:spPr>
          <a:xfrm rot="18550601">
            <a:off x="7050228" y="2111858"/>
            <a:ext cx="3407002" cy="1786620"/>
          </a:xfrm>
          <a:prstGeom prst="arc">
            <a:avLst>
              <a:gd name="adj1" fmla="val 15110557"/>
              <a:gd name="adj2" fmla="val 6304614"/>
            </a:avLst>
          </a:prstGeom>
          <a:ln w="222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AF2444A1-0F23-4223-2DE5-1E89A3209718}"/>
              </a:ext>
            </a:extLst>
          </p:cNvPr>
          <p:cNvSpPr>
            <a:spLocks/>
          </p:cNvSpPr>
          <p:nvPr/>
        </p:nvSpPr>
        <p:spPr>
          <a:xfrm rot="20057535">
            <a:off x="7478097" y="1818474"/>
            <a:ext cx="2921719" cy="1865537"/>
          </a:xfrm>
          <a:prstGeom prst="arc">
            <a:avLst>
              <a:gd name="adj1" fmla="val 15110557"/>
              <a:gd name="adj2" fmla="val 5564812"/>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Arc 16">
            <a:extLst>
              <a:ext uri="{FF2B5EF4-FFF2-40B4-BE49-F238E27FC236}">
                <a16:creationId xmlns:a16="http://schemas.microsoft.com/office/drawing/2014/main" id="{F5438023-3E37-FA61-ED24-E9D7E2DA5810}"/>
              </a:ext>
            </a:extLst>
          </p:cNvPr>
          <p:cNvSpPr/>
          <p:nvPr/>
        </p:nvSpPr>
        <p:spPr>
          <a:xfrm rot="3302798">
            <a:off x="7877438" y="1007000"/>
            <a:ext cx="2123036" cy="3831121"/>
          </a:xfrm>
          <a:prstGeom prst="arc">
            <a:avLst>
              <a:gd name="adj1" fmla="val 12086725"/>
              <a:gd name="adj2" fmla="val 2977554"/>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a:extLst>
              <a:ext uri="{FF2B5EF4-FFF2-40B4-BE49-F238E27FC236}">
                <a16:creationId xmlns:a16="http://schemas.microsoft.com/office/drawing/2014/main" id="{1AF716B4-5C72-A7EC-648C-21BA1298F22B}"/>
              </a:ext>
            </a:extLst>
          </p:cNvPr>
          <p:cNvSpPr>
            <a:spLocks/>
          </p:cNvSpPr>
          <p:nvPr/>
        </p:nvSpPr>
        <p:spPr>
          <a:xfrm rot="12719688">
            <a:off x="1883160" y="2829024"/>
            <a:ext cx="3806336" cy="3167090"/>
          </a:xfrm>
          <a:prstGeom prst="arc">
            <a:avLst>
              <a:gd name="adj1" fmla="val 15110557"/>
              <a:gd name="adj2" fmla="val 2343617"/>
            </a:avLst>
          </a:prstGeom>
          <a:ln w="222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6077F87C-CE05-07FC-6DB2-B0603B5D3B5B}"/>
              </a:ext>
            </a:extLst>
          </p:cNvPr>
          <p:cNvSpPr>
            <a:spLocks/>
          </p:cNvSpPr>
          <p:nvPr/>
        </p:nvSpPr>
        <p:spPr>
          <a:xfrm rot="12719688">
            <a:off x="2477108" y="3224565"/>
            <a:ext cx="3806336" cy="3167090"/>
          </a:xfrm>
          <a:prstGeom prst="arc">
            <a:avLst>
              <a:gd name="adj1" fmla="val 17256056"/>
              <a:gd name="adj2" fmla="val 2343617"/>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Image preview">
            <a:extLst>
              <a:ext uri="{FF2B5EF4-FFF2-40B4-BE49-F238E27FC236}">
                <a16:creationId xmlns:a16="http://schemas.microsoft.com/office/drawing/2014/main" id="{C6FE89C5-DF93-92F6-C0F6-1F7FC4D4F2D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50000"/>
                    </a14:imgEffect>
                    <a14:imgEffect>
                      <a14:brightnessContrast bright="25000"/>
                    </a14:imgEffect>
                  </a14:imgLayer>
                </a14:imgProps>
              </a:ext>
              <a:ext uri="{28A0092B-C50C-407E-A947-70E740481C1C}">
                <a14:useLocalDpi xmlns:a14="http://schemas.microsoft.com/office/drawing/2010/main" val="0"/>
              </a:ext>
            </a:extLst>
          </a:blip>
          <a:srcRect l="19140" t="14224" r="6949" b="17564"/>
          <a:stretch/>
        </p:blipFill>
        <p:spPr bwMode="auto">
          <a:xfrm>
            <a:off x="2868446" y="1700543"/>
            <a:ext cx="6455108" cy="44679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1838ECE-A243-C97C-FF29-B299D80C5750}"/>
              </a:ext>
            </a:extLst>
          </p:cNvPr>
          <p:cNvSpPr txBox="1"/>
          <p:nvPr/>
        </p:nvSpPr>
        <p:spPr>
          <a:xfrm>
            <a:off x="528929" y="585240"/>
            <a:ext cx="10742518" cy="1077218"/>
          </a:xfrm>
          <a:prstGeom prst="rect">
            <a:avLst/>
          </a:prstGeom>
          <a:noFill/>
        </p:spPr>
        <p:txBody>
          <a:bodyPr wrap="square" rtlCol="0">
            <a:spAutoFit/>
          </a:bodyPr>
          <a:lstStyle/>
          <a:p>
            <a:pPr algn="ctr"/>
            <a:r>
              <a:rPr lang="en-US" sz="3200" dirty="0">
                <a:latin typeface="Georgia Pro" panose="02040502050405020303" pitchFamily="18" charset="0"/>
              </a:rPr>
              <a:t>IS THERE AN ISSUE YOU </a:t>
            </a:r>
            <a:br>
              <a:rPr lang="en-US" sz="3200" dirty="0">
                <a:latin typeface="Georgia Pro" panose="02040502050405020303" pitchFamily="18" charset="0"/>
              </a:rPr>
            </a:br>
            <a:r>
              <a:rPr lang="en-US" sz="3200" dirty="0">
                <a:latin typeface="Georgia Pro" panose="02040502050405020303" pitchFamily="18" charset="0"/>
              </a:rPr>
              <a:t>NEED HELP SOLVING?</a:t>
            </a:r>
          </a:p>
        </p:txBody>
      </p:sp>
      <p:sp>
        <p:nvSpPr>
          <p:cNvPr id="23" name="TextBox 22">
            <a:extLst>
              <a:ext uri="{FF2B5EF4-FFF2-40B4-BE49-F238E27FC236}">
                <a16:creationId xmlns:a16="http://schemas.microsoft.com/office/drawing/2014/main" id="{C15D00B7-9D6E-83A4-0FDE-67BBDF0D0BB6}"/>
              </a:ext>
            </a:extLst>
          </p:cNvPr>
          <p:cNvSpPr txBox="1"/>
          <p:nvPr/>
        </p:nvSpPr>
        <p:spPr>
          <a:xfrm>
            <a:off x="868168" y="6211873"/>
            <a:ext cx="10742518" cy="584775"/>
          </a:xfrm>
          <a:prstGeom prst="rect">
            <a:avLst/>
          </a:prstGeom>
          <a:noFill/>
        </p:spPr>
        <p:txBody>
          <a:bodyPr wrap="square" rtlCol="0">
            <a:spAutoFit/>
          </a:bodyPr>
          <a:lstStyle/>
          <a:p>
            <a:pPr algn="ctr"/>
            <a:r>
              <a:rPr lang="en-US" sz="3200" dirty="0">
                <a:latin typeface="Georgia Pro" panose="02040502050405020303" pitchFamily="18" charset="0"/>
              </a:rPr>
              <a:t>LET’S TACKLE IT TOGETHER! </a:t>
            </a:r>
          </a:p>
        </p:txBody>
      </p:sp>
    </p:spTree>
    <p:extLst>
      <p:ext uri="{BB962C8B-B14F-4D97-AF65-F5344CB8AC3E}">
        <p14:creationId xmlns:p14="http://schemas.microsoft.com/office/powerpoint/2010/main" val="5940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01D9D2F9-797C-B0FC-148C-2ACB4DC28B8D}"/>
              </a:ext>
            </a:extLst>
          </p:cNvPr>
          <p:cNvCxnSpPr/>
          <p:nvPr/>
        </p:nvCxnSpPr>
        <p:spPr>
          <a:xfrm>
            <a:off x="6095999" y="4570527"/>
            <a:ext cx="0" cy="1152889"/>
          </a:xfrm>
          <a:prstGeom prst="line">
            <a:avLst/>
          </a:prstGeom>
          <a:ln w="38100" cmpd="thinThick"/>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597F2C8-D648-2CDB-B556-4CB1765B19B3}"/>
              </a:ext>
            </a:extLst>
          </p:cNvPr>
          <p:cNvSpPr/>
          <p:nvPr/>
        </p:nvSpPr>
        <p:spPr>
          <a:xfrm>
            <a:off x="7517375" y="3790540"/>
            <a:ext cx="1578273" cy="238079"/>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78974" y="3789769"/>
            <a:ext cx="1578273" cy="238079"/>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192" y="657912"/>
            <a:ext cx="11029616" cy="1013800"/>
          </a:xfrm>
        </p:spPr>
        <p:txBody>
          <a:bodyPr>
            <a:normAutofit/>
          </a:bodyPr>
          <a:lstStyle/>
          <a:p>
            <a:r>
              <a:rPr lang="en-US" sz="4000" dirty="0">
                <a:latin typeface="Georgia Pro" panose="02040502050405020303" pitchFamily="18" charset="0"/>
              </a:rPr>
              <a:t>Agenda</a:t>
            </a:r>
          </a:p>
        </p:txBody>
      </p:sp>
      <p:sp>
        <p:nvSpPr>
          <p:cNvPr id="4" name="Rounded Rectangle 3"/>
          <p:cNvSpPr/>
          <p:nvPr/>
        </p:nvSpPr>
        <p:spPr>
          <a:xfrm>
            <a:off x="461271" y="3109990"/>
            <a:ext cx="3177915" cy="1723869"/>
          </a:xfrm>
          <a:custGeom>
            <a:avLst/>
            <a:gdLst>
              <a:gd name="connsiteX0" fmla="*/ 0 w 3177915"/>
              <a:gd name="connsiteY0" fmla="*/ 287317 h 1723869"/>
              <a:gd name="connsiteX1" fmla="*/ 287317 w 3177915"/>
              <a:gd name="connsiteY1" fmla="*/ 0 h 1723869"/>
              <a:gd name="connsiteX2" fmla="*/ 2890598 w 3177915"/>
              <a:gd name="connsiteY2" fmla="*/ 0 h 1723869"/>
              <a:gd name="connsiteX3" fmla="*/ 3177915 w 3177915"/>
              <a:gd name="connsiteY3" fmla="*/ 287317 h 1723869"/>
              <a:gd name="connsiteX4" fmla="*/ 3177915 w 3177915"/>
              <a:gd name="connsiteY4" fmla="*/ 1436552 h 1723869"/>
              <a:gd name="connsiteX5" fmla="*/ 2890598 w 3177915"/>
              <a:gd name="connsiteY5" fmla="*/ 1723869 h 1723869"/>
              <a:gd name="connsiteX6" fmla="*/ 287317 w 3177915"/>
              <a:gd name="connsiteY6" fmla="*/ 1723869 h 1723869"/>
              <a:gd name="connsiteX7" fmla="*/ 0 w 3177915"/>
              <a:gd name="connsiteY7" fmla="*/ 1436552 h 1723869"/>
              <a:gd name="connsiteX8" fmla="*/ 0 w 3177915"/>
              <a:gd name="connsiteY8" fmla="*/ 287317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915" h="1723869" fill="none" extrusionOk="0">
                <a:moveTo>
                  <a:pt x="0" y="287317"/>
                </a:moveTo>
                <a:cubicBezTo>
                  <a:pt x="-23989" y="124756"/>
                  <a:pt x="130152" y="1240"/>
                  <a:pt x="287317" y="0"/>
                </a:cubicBezTo>
                <a:cubicBezTo>
                  <a:pt x="1530739" y="130954"/>
                  <a:pt x="1928881" y="43574"/>
                  <a:pt x="2890598" y="0"/>
                </a:cubicBezTo>
                <a:cubicBezTo>
                  <a:pt x="3063835" y="22420"/>
                  <a:pt x="3191294" y="145025"/>
                  <a:pt x="3177915" y="287317"/>
                </a:cubicBezTo>
                <a:cubicBezTo>
                  <a:pt x="3175369" y="658255"/>
                  <a:pt x="3125390" y="1281754"/>
                  <a:pt x="3177915" y="1436552"/>
                </a:cubicBezTo>
                <a:cubicBezTo>
                  <a:pt x="3160706" y="1598059"/>
                  <a:pt x="3045955" y="1721576"/>
                  <a:pt x="2890598" y="1723869"/>
                </a:cubicBezTo>
                <a:cubicBezTo>
                  <a:pt x="2623187" y="1879066"/>
                  <a:pt x="1164317" y="1886889"/>
                  <a:pt x="287317" y="1723869"/>
                </a:cubicBezTo>
                <a:cubicBezTo>
                  <a:pt x="129818" y="1707886"/>
                  <a:pt x="-25511" y="1610129"/>
                  <a:pt x="0" y="1436552"/>
                </a:cubicBezTo>
                <a:cubicBezTo>
                  <a:pt x="-42983" y="1120005"/>
                  <a:pt x="28313" y="535017"/>
                  <a:pt x="0" y="287317"/>
                </a:cubicBezTo>
                <a:close/>
              </a:path>
              <a:path w="3177915" h="1723869" stroke="0" extrusionOk="0">
                <a:moveTo>
                  <a:pt x="0" y="287317"/>
                </a:moveTo>
                <a:cubicBezTo>
                  <a:pt x="-24637" y="113439"/>
                  <a:pt x="108943" y="7391"/>
                  <a:pt x="287317" y="0"/>
                </a:cubicBezTo>
                <a:cubicBezTo>
                  <a:pt x="617535" y="132882"/>
                  <a:pt x="2496422" y="-84951"/>
                  <a:pt x="2890598" y="0"/>
                </a:cubicBezTo>
                <a:cubicBezTo>
                  <a:pt x="3038256" y="10764"/>
                  <a:pt x="3172533" y="158386"/>
                  <a:pt x="3177915" y="287317"/>
                </a:cubicBezTo>
                <a:cubicBezTo>
                  <a:pt x="3141510" y="457757"/>
                  <a:pt x="3183001" y="1116545"/>
                  <a:pt x="3177915" y="1436552"/>
                </a:cubicBezTo>
                <a:cubicBezTo>
                  <a:pt x="3185050" y="1596079"/>
                  <a:pt x="3053228" y="1715741"/>
                  <a:pt x="2890598" y="1723869"/>
                </a:cubicBezTo>
                <a:cubicBezTo>
                  <a:pt x="2384246" y="1811508"/>
                  <a:pt x="1246033" y="1651190"/>
                  <a:pt x="287317" y="1723869"/>
                </a:cubicBezTo>
                <a:cubicBezTo>
                  <a:pt x="127922" y="1717057"/>
                  <a:pt x="-3671" y="1600335"/>
                  <a:pt x="0" y="1436552"/>
                </a:cubicBezTo>
                <a:cubicBezTo>
                  <a:pt x="72787" y="1317161"/>
                  <a:pt x="65255" y="450775"/>
                  <a:pt x="0" y="287317"/>
                </a:cubicBezTo>
                <a:close/>
              </a:path>
            </a:pathLst>
          </a:custGeom>
          <a:solidFill>
            <a:schemeClr val="accent1">
              <a:lumMod val="20000"/>
              <a:lumOff val="80000"/>
            </a:scheme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507042" y="3109990"/>
            <a:ext cx="3177915" cy="1723869"/>
          </a:xfrm>
          <a:custGeom>
            <a:avLst/>
            <a:gdLst>
              <a:gd name="connsiteX0" fmla="*/ 0 w 3177915"/>
              <a:gd name="connsiteY0" fmla="*/ 287317 h 1723869"/>
              <a:gd name="connsiteX1" fmla="*/ 287317 w 3177915"/>
              <a:gd name="connsiteY1" fmla="*/ 0 h 1723869"/>
              <a:gd name="connsiteX2" fmla="*/ 2890598 w 3177915"/>
              <a:gd name="connsiteY2" fmla="*/ 0 h 1723869"/>
              <a:gd name="connsiteX3" fmla="*/ 3177915 w 3177915"/>
              <a:gd name="connsiteY3" fmla="*/ 287317 h 1723869"/>
              <a:gd name="connsiteX4" fmla="*/ 3177915 w 3177915"/>
              <a:gd name="connsiteY4" fmla="*/ 1436552 h 1723869"/>
              <a:gd name="connsiteX5" fmla="*/ 2890598 w 3177915"/>
              <a:gd name="connsiteY5" fmla="*/ 1723869 h 1723869"/>
              <a:gd name="connsiteX6" fmla="*/ 287317 w 3177915"/>
              <a:gd name="connsiteY6" fmla="*/ 1723869 h 1723869"/>
              <a:gd name="connsiteX7" fmla="*/ 0 w 3177915"/>
              <a:gd name="connsiteY7" fmla="*/ 1436552 h 1723869"/>
              <a:gd name="connsiteX8" fmla="*/ 0 w 3177915"/>
              <a:gd name="connsiteY8" fmla="*/ 287317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915" h="1723869" fill="none" extrusionOk="0">
                <a:moveTo>
                  <a:pt x="0" y="287317"/>
                </a:moveTo>
                <a:cubicBezTo>
                  <a:pt x="667" y="146689"/>
                  <a:pt x="139890" y="18887"/>
                  <a:pt x="287317" y="0"/>
                </a:cubicBezTo>
                <a:cubicBezTo>
                  <a:pt x="746951" y="72427"/>
                  <a:pt x="1998954" y="61419"/>
                  <a:pt x="2890598" y="0"/>
                </a:cubicBezTo>
                <a:cubicBezTo>
                  <a:pt x="3046206" y="-21152"/>
                  <a:pt x="3160608" y="123401"/>
                  <a:pt x="3177915" y="287317"/>
                </a:cubicBezTo>
                <a:cubicBezTo>
                  <a:pt x="3101873" y="778598"/>
                  <a:pt x="3186458" y="1257125"/>
                  <a:pt x="3177915" y="1436552"/>
                </a:cubicBezTo>
                <a:cubicBezTo>
                  <a:pt x="3182337" y="1572788"/>
                  <a:pt x="3046684" y="1720960"/>
                  <a:pt x="2890598" y="1723869"/>
                </a:cubicBezTo>
                <a:cubicBezTo>
                  <a:pt x="1935829" y="1753696"/>
                  <a:pt x="1369456" y="1644563"/>
                  <a:pt x="287317" y="1723869"/>
                </a:cubicBezTo>
                <a:cubicBezTo>
                  <a:pt x="133608" y="1723307"/>
                  <a:pt x="-20739" y="1599334"/>
                  <a:pt x="0" y="1436552"/>
                </a:cubicBezTo>
                <a:cubicBezTo>
                  <a:pt x="-7048" y="1203016"/>
                  <a:pt x="-12480" y="604894"/>
                  <a:pt x="0" y="287317"/>
                </a:cubicBezTo>
                <a:close/>
              </a:path>
              <a:path w="3177915" h="1723869" stroke="0" extrusionOk="0">
                <a:moveTo>
                  <a:pt x="0" y="287317"/>
                </a:moveTo>
                <a:cubicBezTo>
                  <a:pt x="23180" y="134954"/>
                  <a:pt x="132139" y="7298"/>
                  <a:pt x="287317" y="0"/>
                </a:cubicBezTo>
                <a:cubicBezTo>
                  <a:pt x="874704" y="123000"/>
                  <a:pt x="2271903" y="-96860"/>
                  <a:pt x="2890598" y="0"/>
                </a:cubicBezTo>
                <a:cubicBezTo>
                  <a:pt x="3027678" y="-16463"/>
                  <a:pt x="3186322" y="111686"/>
                  <a:pt x="3177915" y="287317"/>
                </a:cubicBezTo>
                <a:cubicBezTo>
                  <a:pt x="3249935" y="420891"/>
                  <a:pt x="3173279" y="1031797"/>
                  <a:pt x="3177915" y="1436552"/>
                </a:cubicBezTo>
                <a:cubicBezTo>
                  <a:pt x="3172312" y="1597263"/>
                  <a:pt x="3021945" y="1719396"/>
                  <a:pt x="2890598" y="1723869"/>
                </a:cubicBezTo>
                <a:cubicBezTo>
                  <a:pt x="2559737" y="1563162"/>
                  <a:pt x="999123" y="1763536"/>
                  <a:pt x="287317" y="1723869"/>
                </a:cubicBezTo>
                <a:cubicBezTo>
                  <a:pt x="109588" y="1720022"/>
                  <a:pt x="-14417" y="1588702"/>
                  <a:pt x="0" y="1436552"/>
                </a:cubicBezTo>
                <a:cubicBezTo>
                  <a:pt x="85283" y="894183"/>
                  <a:pt x="72339" y="688646"/>
                  <a:pt x="0" y="287317"/>
                </a:cubicBezTo>
                <a:close/>
              </a:path>
            </a:pathLst>
          </a:custGeom>
          <a:solidFill>
            <a:schemeClr val="accent1">
              <a:lumMod val="20000"/>
              <a:lumOff val="80000"/>
            </a:schemeClr>
          </a:solidFill>
          <a:ln w="38100">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5220" y="3247088"/>
            <a:ext cx="2759903" cy="1323439"/>
          </a:xfrm>
          <a:prstGeom prst="rect">
            <a:avLst/>
          </a:prstGeom>
          <a:noFill/>
        </p:spPr>
        <p:txBody>
          <a:bodyPr wrap="square" rtlCol="0">
            <a:spAutoFit/>
          </a:bodyPr>
          <a:lstStyle/>
          <a:p>
            <a:pPr algn="ctr"/>
            <a:r>
              <a:rPr lang="en-US" sz="4000" dirty="0">
                <a:solidFill>
                  <a:schemeClr val="tx2"/>
                </a:solidFill>
              </a:rPr>
              <a:t>CAST Overview</a:t>
            </a:r>
          </a:p>
        </p:txBody>
      </p:sp>
      <p:sp>
        <p:nvSpPr>
          <p:cNvPr id="12" name="Rounded Rectangle 11"/>
          <p:cNvSpPr/>
          <p:nvPr/>
        </p:nvSpPr>
        <p:spPr>
          <a:xfrm>
            <a:off x="8677861" y="3166290"/>
            <a:ext cx="3177915" cy="1723869"/>
          </a:xfrm>
          <a:custGeom>
            <a:avLst/>
            <a:gdLst>
              <a:gd name="connsiteX0" fmla="*/ 0 w 3177915"/>
              <a:gd name="connsiteY0" fmla="*/ 287317 h 1723869"/>
              <a:gd name="connsiteX1" fmla="*/ 287317 w 3177915"/>
              <a:gd name="connsiteY1" fmla="*/ 0 h 1723869"/>
              <a:gd name="connsiteX2" fmla="*/ 2890598 w 3177915"/>
              <a:gd name="connsiteY2" fmla="*/ 0 h 1723869"/>
              <a:gd name="connsiteX3" fmla="*/ 3177915 w 3177915"/>
              <a:gd name="connsiteY3" fmla="*/ 287317 h 1723869"/>
              <a:gd name="connsiteX4" fmla="*/ 3177915 w 3177915"/>
              <a:gd name="connsiteY4" fmla="*/ 1436552 h 1723869"/>
              <a:gd name="connsiteX5" fmla="*/ 2890598 w 3177915"/>
              <a:gd name="connsiteY5" fmla="*/ 1723869 h 1723869"/>
              <a:gd name="connsiteX6" fmla="*/ 287317 w 3177915"/>
              <a:gd name="connsiteY6" fmla="*/ 1723869 h 1723869"/>
              <a:gd name="connsiteX7" fmla="*/ 0 w 3177915"/>
              <a:gd name="connsiteY7" fmla="*/ 1436552 h 1723869"/>
              <a:gd name="connsiteX8" fmla="*/ 0 w 3177915"/>
              <a:gd name="connsiteY8" fmla="*/ 287317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915" h="1723869" fill="none" extrusionOk="0">
                <a:moveTo>
                  <a:pt x="0" y="287317"/>
                </a:moveTo>
                <a:cubicBezTo>
                  <a:pt x="-23989" y="124756"/>
                  <a:pt x="130152" y="1240"/>
                  <a:pt x="287317" y="0"/>
                </a:cubicBezTo>
                <a:cubicBezTo>
                  <a:pt x="1530739" y="130954"/>
                  <a:pt x="1928881" y="43574"/>
                  <a:pt x="2890598" y="0"/>
                </a:cubicBezTo>
                <a:cubicBezTo>
                  <a:pt x="3063835" y="22420"/>
                  <a:pt x="3191294" y="145025"/>
                  <a:pt x="3177915" y="287317"/>
                </a:cubicBezTo>
                <a:cubicBezTo>
                  <a:pt x="3175369" y="658255"/>
                  <a:pt x="3125390" y="1281754"/>
                  <a:pt x="3177915" y="1436552"/>
                </a:cubicBezTo>
                <a:cubicBezTo>
                  <a:pt x="3160706" y="1598059"/>
                  <a:pt x="3045955" y="1721576"/>
                  <a:pt x="2890598" y="1723869"/>
                </a:cubicBezTo>
                <a:cubicBezTo>
                  <a:pt x="2623187" y="1879066"/>
                  <a:pt x="1164317" y="1886889"/>
                  <a:pt x="287317" y="1723869"/>
                </a:cubicBezTo>
                <a:cubicBezTo>
                  <a:pt x="129818" y="1707886"/>
                  <a:pt x="-25511" y="1610129"/>
                  <a:pt x="0" y="1436552"/>
                </a:cubicBezTo>
                <a:cubicBezTo>
                  <a:pt x="-42983" y="1120005"/>
                  <a:pt x="28313" y="535017"/>
                  <a:pt x="0" y="287317"/>
                </a:cubicBezTo>
                <a:close/>
              </a:path>
              <a:path w="3177915" h="1723869" stroke="0" extrusionOk="0">
                <a:moveTo>
                  <a:pt x="0" y="287317"/>
                </a:moveTo>
                <a:cubicBezTo>
                  <a:pt x="-24637" y="113439"/>
                  <a:pt x="108943" y="7391"/>
                  <a:pt x="287317" y="0"/>
                </a:cubicBezTo>
                <a:cubicBezTo>
                  <a:pt x="617535" y="132882"/>
                  <a:pt x="2496422" y="-84951"/>
                  <a:pt x="2890598" y="0"/>
                </a:cubicBezTo>
                <a:cubicBezTo>
                  <a:pt x="3038256" y="10764"/>
                  <a:pt x="3172533" y="158386"/>
                  <a:pt x="3177915" y="287317"/>
                </a:cubicBezTo>
                <a:cubicBezTo>
                  <a:pt x="3141510" y="457757"/>
                  <a:pt x="3183001" y="1116545"/>
                  <a:pt x="3177915" y="1436552"/>
                </a:cubicBezTo>
                <a:cubicBezTo>
                  <a:pt x="3185050" y="1596079"/>
                  <a:pt x="3053228" y="1715741"/>
                  <a:pt x="2890598" y="1723869"/>
                </a:cubicBezTo>
                <a:cubicBezTo>
                  <a:pt x="2384246" y="1811508"/>
                  <a:pt x="1246033" y="1651190"/>
                  <a:pt x="287317" y="1723869"/>
                </a:cubicBezTo>
                <a:cubicBezTo>
                  <a:pt x="127922" y="1717057"/>
                  <a:pt x="-3671" y="1600335"/>
                  <a:pt x="0" y="1436552"/>
                </a:cubicBezTo>
                <a:cubicBezTo>
                  <a:pt x="72787" y="1317161"/>
                  <a:pt x="65255" y="450775"/>
                  <a:pt x="0" y="287317"/>
                </a:cubicBezTo>
                <a:close/>
              </a:path>
            </a:pathLst>
          </a:custGeom>
          <a:solidFill>
            <a:schemeClr val="accent1">
              <a:lumMod val="20000"/>
              <a:lumOff val="80000"/>
            </a:schemeClr>
          </a:solidFill>
          <a:ln w="38100">
            <a:solidFill>
              <a:schemeClr val="accent1"/>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07042" y="3310204"/>
            <a:ext cx="3177915" cy="1323439"/>
          </a:xfrm>
          <a:prstGeom prst="rect">
            <a:avLst/>
          </a:prstGeom>
          <a:noFill/>
        </p:spPr>
        <p:txBody>
          <a:bodyPr wrap="square" rtlCol="0">
            <a:spAutoFit/>
          </a:bodyPr>
          <a:lstStyle/>
          <a:p>
            <a:pPr algn="ctr"/>
            <a:r>
              <a:rPr lang="en-US" sz="4000" dirty="0">
                <a:solidFill>
                  <a:schemeClr val="tx2"/>
                </a:solidFill>
              </a:rPr>
              <a:t>Identify the Concern</a:t>
            </a:r>
          </a:p>
        </p:txBody>
      </p:sp>
      <p:sp>
        <p:nvSpPr>
          <p:cNvPr id="15" name="TextBox 14"/>
          <p:cNvSpPr txBox="1"/>
          <p:nvPr/>
        </p:nvSpPr>
        <p:spPr>
          <a:xfrm>
            <a:off x="9154283" y="3210773"/>
            <a:ext cx="2717820" cy="1754326"/>
          </a:xfrm>
          <a:prstGeom prst="rect">
            <a:avLst/>
          </a:prstGeom>
          <a:noFill/>
        </p:spPr>
        <p:txBody>
          <a:bodyPr wrap="square" rtlCol="0">
            <a:spAutoFit/>
          </a:bodyPr>
          <a:lstStyle/>
          <a:p>
            <a:r>
              <a:rPr lang="en-US" sz="3550" dirty="0">
                <a:solidFill>
                  <a:schemeClr val="tx2"/>
                </a:solidFill>
              </a:rPr>
              <a:t>Proposed Solutions by ARANS</a:t>
            </a:r>
          </a:p>
        </p:txBody>
      </p:sp>
      <p:sp>
        <p:nvSpPr>
          <p:cNvPr id="8" name="TextBox 7">
            <a:extLst>
              <a:ext uri="{FF2B5EF4-FFF2-40B4-BE49-F238E27FC236}">
                <a16:creationId xmlns:a16="http://schemas.microsoft.com/office/drawing/2014/main" id="{BFA58A12-A2C9-1BEC-0DE1-D99351583DDB}"/>
              </a:ext>
            </a:extLst>
          </p:cNvPr>
          <p:cNvSpPr txBox="1"/>
          <p:nvPr/>
        </p:nvSpPr>
        <p:spPr>
          <a:xfrm>
            <a:off x="7219950" y="5096339"/>
            <a:ext cx="2043953" cy="1077218"/>
          </a:xfrm>
          <a:prstGeom prst="rect">
            <a:avLst/>
          </a:prstGeom>
          <a:noFill/>
        </p:spPr>
        <p:txBody>
          <a:bodyPr wrap="square" rtlCol="0">
            <a:spAutoFit/>
          </a:bodyPr>
          <a:lstStyle/>
          <a:p>
            <a:r>
              <a:rPr lang="en-US" sz="3200" dirty="0">
                <a:solidFill>
                  <a:schemeClr val="tx2"/>
                </a:solidFill>
              </a:rPr>
              <a:t>Survey</a:t>
            </a:r>
          </a:p>
          <a:p>
            <a:r>
              <a:rPr lang="en-US" sz="3200" dirty="0">
                <a:solidFill>
                  <a:schemeClr val="tx2"/>
                </a:solidFill>
              </a:rPr>
              <a:t> Results</a:t>
            </a:r>
          </a:p>
        </p:txBody>
      </p:sp>
      <p:cxnSp>
        <p:nvCxnSpPr>
          <p:cNvPr id="39" name="Straight Arrow Connector 38">
            <a:extLst>
              <a:ext uri="{FF2B5EF4-FFF2-40B4-BE49-F238E27FC236}">
                <a16:creationId xmlns:a16="http://schemas.microsoft.com/office/drawing/2014/main" id="{C4D51A2F-A9E9-AF2F-6F12-6196EE7AFEAE}"/>
              </a:ext>
            </a:extLst>
          </p:cNvPr>
          <p:cNvCxnSpPr/>
          <p:nvPr/>
        </p:nvCxnSpPr>
        <p:spPr>
          <a:xfrm>
            <a:off x="6095999" y="5723416"/>
            <a:ext cx="1123951" cy="0"/>
          </a:xfrm>
          <a:prstGeom prst="straightConnector1">
            <a:avLst/>
          </a:prstGeom>
          <a:ln w="38100" cmpd="thinThick">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526433ED-ED5E-7761-F31D-DA506CA03FC0}"/>
              </a:ext>
            </a:extLst>
          </p:cNvPr>
          <p:cNvSpPr/>
          <p:nvPr/>
        </p:nvSpPr>
        <p:spPr>
          <a:xfrm>
            <a:off x="8630630" y="3215278"/>
            <a:ext cx="3241473" cy="1723868"/>
          </a:xfrm>
          <a:custGeom>
            <a:avLst/>
            <a:gdLst>
              <a:gd name="connsiteX0" fmla="*/ 0 w 3241473"/>
              <a:gd name="connsiteY0" fmla="*/ 287317 h 1723868"/>
              <a:gd name="connsiteX1" fmla="*/ 287317 w 3241473"/>
              <a:gd name="connsiteY1" fmla="*/ 0 h 1723868"/>
              <a:gd name="connsiteX2" fmla="*/ 2954156 w 3241473"/>
              <a:gd name="connsiteY2" fmla="*/ 0 h 1723868"/>
              <a:gd name="connsiteX3" fmla="*/ 3241473 w 3241473"/>
              <a:gd name="connsiteY3" fmla="*/ 287317 h 1723868"/>
              <a:gd name="connsiteX4" fmla="*/ 3241473 w 3241473"/>
              <a:gd name="connsiteY4" fmla="*/ 1436551 h 1723868"/>
              <a:gd name="connsiteX5" fmla="*/ 2954156 w 3241473"/>
              <a:gd name="connsiteY5" fmla="*/ 1723868 h 1723868"/>
              <a:gd name="connsiteX6" fmla="*/ 287317 w 3241473"/>
              <a:gd name="connsiteY6" fmla="*/ 1723868 h 1723868"/>
              <a:gd name="connsiteX7" fmla="*/ 0 w 3241473"/>
              <a:gd name="connsiteY7" fmla="*/ 1436551 h 1723868"/>
              <a:gd name="connsiteX8" fmla="*/ 0 w 3241473"/>
              <a:gd name="connsiteY8" fmla="*/ 287317 h 172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1473" h="1723868" extrusionOk="0">
                <a:moveTo>
                  <a:pt x="0" y="287317"/>
                </a:moveTo>
                <a:cubicBezTo>
                  <a:pt x="-24637" y="113439"/>
                  <a:pt x="108943" y="7391"/>
                  <a:pt x="287317" y="0"/>
                </a:cubicBezTo>
                <a:cubicBezTo>
                  <a:pt x="586008" y="132882"/>
                  <a:pt x="2274479" y="-84951"/>
                  <a:pt x="2954156" y="0"/>
                </a:cubicBezTo>
                <a:cubicBezTo>
                  <a:pt x="3101814" y="10764"/>
                  <a:pt x="3236091" y="158386"/>
                  <a:pt x="3241473" y="287317"/>
                </a:cubicBezTo>
                <a:cubicBezTo>
                  <a:pt x="3205059" y="459006"/>
                  <a:pt x="3245670" y="1118382"/>
                  <a:pt x="3241473" y="1436551"/>
                </a:cubicBezTo>
                <a:cubicBezTo>
                  <a:pt x="3248608" y="1596078"/>
                  <a:pt x="3116786" y="1715740"/>
                  <a:pt x="2954156" y="1723868"/>
                </a:cubicBezTo>
                <a:cubicBezTo>
                  <a:pt x="1766444" y="1811507"/>
                  <a:pt x="1509219" y="1651189"/>
                  <a:pt x="287317" y="1723868"/>
                </a:cubicBezTo>
                <a:cubicBezTo>
                  <a:pt x="127922" y="1717056"/>
                  <a:pt x="-3671" y="1600334"/>
                  <a:pt x="0" y="1436551"/>
                </a:cubicBezTo>
                <a:cubicBezTo>
                  <a:pt x="73776" y="1316443"/>
                  <a:pt x="68210" y="448593"/>
                  <a:pt x="0" y="287317"/>
                </a:cubicBezTo>
                <a:close/>
              </a:path>
            </a:pathLst>
          </a:custGeom>
          <a:noFill/>
          <a:ln w="38100">
            <a:solidFill>
              <a:schemeClr val="accent3"/>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E9ED1B64-B0E8-6962-FC01-3A73B1117E9F}"/>
              </a:ext>
            </a:extLst>
          </p:cNvPr>
          <p:cNvSpPr/>
          <p:nvPr/>
        </p:nvSpPr>
        <p:spPr>
          <a:xfrm>
            <a:off x="439311" y="3155704"/>
            <a:ext cx="3241473" cy="1723868"/>
          </a:xfrm>
          <a:custGeom>
            <a:avLst/>
            <a:gdLst>
              <a:gd name="connsiteX0" fmla="*/ 0 w 3241473"/>
              <a:gd name="connsiteY0" fmla="*/ 287317 h 1723868"/>
              <a:gd name="connsiteX1" fmla="*/ 287317 w 3241473"/>
              <a:gd name="connsiteY1" fmla="*/ 0 h 1723868"/>
              <a:gd name="connsiteX2" fmla="*/ 2954156 w 3241473"/>
              <a:gd name="connsiteY2" fmla="*/ 0 h 1723868"/>
              <a:gd name="connsiteX3" fmla="*/ 3241473 w 3241473"/>
              <a:gd name="connsiteY3" fmla="*/ 287317 h 1723868"/>
              <a:gd name="connsiteX4" fmla="*/ 3241473 w 3241473"/>
              <a:gd name="connsiteY4" fmla="*/ 1436551 h 1723868"/>
              <a:gd name="connsiteX5" fmla="*/ 2954156 w 3241473"/>
              <a:gd name="connsiteY5" fmla="*/ 1723868 h 1723868"/>
              <a:gd name="connsiteX6" fmla="*/ 287317 w 3241473"/>
              <a:gd name="connsiteY6" fmla="*/ 1723868 h 1723868"/>
              <a:gd name="connsiteX7" fmla="*/ 0 w 3241473"/>
              <a:gd name="connsiteY7" fmla="*/ 1436551 h 1723868"/>
              <a:gd name="connsiteX8" fmla="*/ 0 w 3241473"/>
              <a:gd name="connsiteY8" fmla="*/ 287317 h 172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1473" h="1723868" extrusionOk="0">
                <a:moveTo>
                  <a:pt x="0" y="287317"/>
                </a:moveTo>
                <a:cubicBezTo>
                  <a:pt x="-24637" y="113439"/>
                  <a:pt x="108943" y="7391"/>
                  <a:pt x="287317" y="0"/>
                </a:cubicBezTo>
                <a:cubicBezTo>
                  <a:pt x="586008" y="132882"/>
                  <a:pt x="2274479" y="-84951"/>
                  <a:pt x="2954156" y="0"/>
                </a:cubicBezTo>
                <a:cubicBezTo>
                  <a:pt x="3101814" y="10764"/>
                  <a:pt x="3236091" y="158386"/>
                  <a:pt x="3241473" y="287317"/>
                </a:cubicBezTo>
                <a:cubicBezTo>
                  <a:pt x="3205059" y="459006"/>
                  <a:pt x="3245670" y="1118382"/>
                  <a:pt x="3241473" y="1436551"/>
                </a:cubicBezTo>
                <a:cubicBezTo>
                  <a:pt x="3248608" y="1596078"/>
                  <a:pt x="3116786" y="1715740"/>
                  <a:pt x="2954156" y="1723868"/>
                </a:cubicBezTo>
                <a:cubicBezTo>
                  <a:pt x="1766444" y="1811507"/>
                  <a:pt x="1509219" y="1651189"/>
                  <a:pt x="287317" y="1723868"/>
                </a:cubicBezTo>
                <a:cubicBezTo>
                  <a:pt x="127922" y="1717056"/>
                  <a:pt x="-3671" y="1600334"/>
                  <a:pt x="0" y="1436551"/>
                </a:cubicBezTo>
                <a:cubicBezTo>
                  <a:pt x="73776" y="1316443"/>
                  <a:pt x="68210" y="448593"/>
                  <a:pt x="0" y="287317"/>
                </a:cubicBezTo>
                <a:close/>
              </a:path>
            </a:pathLst>
          </a:custGeom>
          <a:noFill/>
          <a:ln w="38100">
            <a:solidFill>
              <a:schemeClr val="accent3"/>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B693840E-A01A-3BF7-E086-66A4D3506C47}"/>
              </a:ext>
            </a:extLst>
          </p:cNvPr>
          <p:cNvSpPr/>
          <p:nvPr/>
        </p:nvSpPr>
        <p:spPr>
          <a:xfrm>
            <a:off x="4465087" y="3109991"/>
            <a:ext cx="3241473" cy="1723868"/>
          </a:xfrm>
          <a:custGeom>
            <a:avLst/>
            <a:gdLst>
              <a:gd name="connsiteX0" fmla="*/ 0 w 3241473"/>
              <a:gd name="connsiteY0" fmla="*/ 287317 h 1723868"/>
              <a:gd name="connsiteX1" fmla="*/ 287317 w 3241473"/>
              <a:gd name="connsiteY1" fmla="*/ 0 h 1723868"/>
              <a:gd name="connsiteX2" fmla="*/ 2954156 w 3241473"/>
              <a:gd name="connsiteY2" fmla="*/ 0 h 1723868"/>
              <a:gd name="connsiteX3" fmla="*/ 3241473 w 3241473"/>
              <a:gd name="connsiteY3" fmla="*/ 287317 h 1723868"/>
              <a:gd name="connsiteX4" fmla="*/ 3241473 w 3241473"/>
              <a:gd name="connsiteY4" fmla="*/ 1436551 h 1723868"/>
              <a:gd name="connsiteX5" fmla="*/ 2954156 w 3241473"/>
              <a:gd name="connsiteY5" fmla="*/ 1723868 h 1723868"/>
              <a:gd name="connsiteX6" fmla="*/ 287317 w 3241473"/>
              <a:gd name="connsiteY6" fmla="*/ 1723868 h 1723868"/>
              <a:gd name="connsiteX7" fmla="*/ 0 w 3241473"/>
              <a:gd name="connsiteY7" fmla="*/ 1436551 h 1723868"/>
              <a:gd name="connsiteX8" fmla="*/ 0 w 3241473"/>
              <a:gd name="connsiteY8" fmla="*/ 287317 h 172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1473" h="1723868" extrusionOk="0">
                <a:moveTo>
                  <a:pt x="0" y="287317"/>
                </a:moveTo>
                <a:cubicBezTo>
                  <a:pt x="-24637" y="113439"/>
                  <a:pt x="108943" y="7391"/>
                  <a:pt x="287317" y="0"/>
                </a:cubicBezTo>
                <a:cubicBezTo>
                  <a:pt x="586008" y="132882"/>
                  <a:pt x="2274479" y="-84951"/>
                  <a:pt x="2954156" y="0"/>
                </a:cubicBezTo>
                <a:cubicBezTo>
                  <a:pt x="3101814" y="10764"/>
                  <a:pt x="3236091" y="158386"/>
                  <a:pt x="3241473" y="287317"/>
                </a:cubicBezTo>
                <a:cubicBezTo>
                  <a:pt x="3205059" y="459006"/>
                  <a:pt x="3245670" y="1118382"/>
                  <a:pt x="3241473" y="1436551"/>
                </a:cubicBezTo>
                <a:cubicBezTo>
                  <a:pt x="3248608" y="1596078"/>
                  <a:pt x="3116786" y="1715740"/>
                  <a:pt x="2954156" y="1723868"/>
                </a:cubicBezTo>
                <a:cubicBezTo>
                  <a:pt x="1766444" y="1811507"/>
                  <a:pt x="1509219" y="1651189"/>
                  <a:pt x="287317" y="1723868"/>
                </a:cubicBezTo>
                <a:cubicBezTo>
                  <a:pt x="127922" y="1717056"/>
                  <a:pt x="-3671" y="1600334"/>
                  <a:pt x="0" y="1436551"/>
                </a:cubicBezTo>
                <a:cubicBezTo>
                  <a:pt x="73776" y="1316443"/>
                  <a:pt x="68210" y="448593"/>
                  <a:pt x="0" y="287317"/>
                </a:cubicBezTo>
                <a:close/>
              </a:path>
            </a:pathLst>
          </a:custGeom>
          <a:noFill/>
          <a:ln w="38100">
            <a:solidFill>
              <a:schemeClr val="accent3"/>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c 43">
            <a:extLst>
              <a:ext uri="{FF2B5EF4-FFF2-40B4-BE49-F238E27FC236}">
                <a16:creationId xmlns:a16="http://schemas.microsoft.com/office/drawing/2014/main" id="{5CEACA4A-2A35-8480-C421-00AD393CFCB8}"/>
              </a:ext>
            </a:extLst>
          </p:cNvPr>
          <p:cNvSpPr/>
          <p:nvPr/>
        </p:nvSpPr>
        <p:spPr>
          <a:xfrm rot="655662">
            <a:off x="-235033" y="5858895"/>
            <a:ext cx="1894114" cy="1681842"/>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AE4558B8-4513-1F9E-0279-128BFF03E3F9}"/>
              </a:ext>
            </a:extLst>
          </p:cNvPr>
          <p:cNvSpPr/>
          <p:nvPr/>
        </p:nvSpPr>
        <p:spPr>
          <a:xfrm rot="655662">
            <a:off x="-290295" y="5600811"/>
            <a:ext cx="1894114" cy="1681842"/>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78CF1E97-6756-FA0C-583B-D27ED7D312B4}"/>
              </a:ext>
            </a:extLst>
          </p:cNvPr>
          <p:cNvSpPr/>
          <p:nvPr/>
        </p:nvSpPr>
        <p:spPr>
          <a:xfrm rot="655662">
            <a:off x="-424647" y="5196931"/>
            <a:ext cx="2011676" cy="1917827"/>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269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animBg="1"/>
      <p:bldP spid="10" grpId="0" animBg="1"/>
      <p:bldP spid="11" grpId="0"/>
      <p:bldP spid="12" grpId="0" animBg="1"/>
      <p:bldP spid="13" grpId="0"/>
      <p:bldP spid="15" grpId="0"/>
      <p:bldP spid="8" grpId="0"/>
      <p:bldP spid="40" grpId="0" animBg="1"/>
      <p:bldP spid="4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540383" y="3186935"/>
            <a:ext cx="2310352" cy="2688253"/>
          </a:xfrm>
          <a:prstGeom prst="rect">
            <a:avLst/>
          </a:prstGeom>
        </p:spPr>
      </p:pic>
      <p:sp>
        <p:nvSpPr>
          <p:cNvPr id="2" name="Title 1"/>
          <p:cNvSpPr>
            <a:spLocks noGrp="1"/>
          </p:cNvSpPr>
          <p:nvPr>
            <p:ph type="title"/>
          </p:nvPr>
        </p:nvSpPr>
        <p:spPr>
          <a:xfrm>
            <a:off x="451413" y="702156"/>
            <a:ext cx="11250592" cy="1013800"/>
          </a:xfrm>
        </p:spPr>
        <p:txBody>
          <a:bodyPr>
            <a:noAutofit/>
          </a:bodyPr>
          <a:lstStyle/>
          <a:p>
            <a:r>
              <a:rPr lang="en-US" sz="3200" dirty="0">
                <a:latin typeface="Georgia Pro" panose="02040502050405020303" pitchFamily="18" charset="0"/>
              </a:rPr>
              <a:t>Committee on advanced </a:t>
            </a:r>
            <a:br>
              <a:rPr lang="en-US" sz="3200" dirty="0">
                <a:latin typeface="Georgia Pro" panose="02040502050405020303" pitchFamily="18" charset="0"/>
              </a:rPr>
            </a:br>
            <a:r>
              <a:rPr lang="en-US" sz="3200" dirty="0">
                <a:latin typeface="Georgia Pro" panose="02040502050405020303" pitchFamily="18" charset="0"/>
              </a:rPr>
              <a:t>subspeciality  training</a:t>
            </a:r>
          </a:p>
        </p:txBody>
      </p:sp>
      <p:sp>
        <p:nvSpPr>
          <p:cNvPr id="3" name="Content Placeholder 2"/>
          <p:cNvSpPr>
            <a:spLocks noGrp="1"/>
          </p:cNvSpPr>
          <p:nvPr>
            <p:ph idx="1"/>
          </p:nvPr>
        </p:nvSpPr>
        <p:spPr>
          <a:xfrm>
            <a:off x="451413" y="2116953"/>
            <a:ext cx="11029615" cy="2046730"/>
          </a:xfrm>
        </p:spPr>
        <p:txBody>
          <a:bodyPr>
            <a:normAutofit/>
          </a:bodyPr>
          <a:lstStyle/>
          <a:p>
            <a:pPr marL="0" indent="0" algn="ctr">
              <a:buNone/>
            </a:pPr>
            <a:r>
              <a:rPr lang="en-US" sz="3200" i="1" dirty="0"/>
              <a:t>“CAST accredits fellowship programs that exist within a structure of an ACGME-accredited residency in neurological surgery..” </a:t>
            </a:r>
          </a:p>
          <a:p>
            <a:endParaRPr lang="en-US" sz="2800" dirty="0"/>
          </a:p>
        </p:txBody>
      </p:sp>
      <p:pic>
        <p:nvPicPr>
          <p:cNvPr id="1026" name="Picture 2" descr="Checkmark icon check mark isolated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9999" t="22930" r="20112" b="35977"/>
          <a:stretch/>
        </p:blipFill>
        <p:spPr bwMode="auto">
          <a:xfrm>
            <a:off x="339203" y="4602620"/>
            <a:ext cx="689547" cy="613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mark icon check mark isolated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9999" t="22930" r="20112" b="35977"/>
          <a:stretch/>
        </p:blipFill>
        <p:spPr bwMode="auto">
          <a:xfrm>
            <a:off x="339202" y="6026936"/>
            <a:ext cx="689547" cy="613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mark icon check mark isolated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9999" t="22930" r="20112" b="35977"/>
          <a:stretch/>
        </p:blipFill>
        <p:spPr bwMode="auto">
          <a:xfrm>
            <a:off x="341265" y="5322986"/>
            <a:ext cx="689547" cy="61341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028751" y="4644262"/>
            <a:ext cx="11029615" cy="68426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800" dirty="0"/>
              <a:t>Structured learning across all programs</a:t>
            </a:r>
          </a:p>
        </p:txBody>
      </p:sp>
      <p:sp>
        <p:nvSpPr>
          <p:cNvPr id="5" name="TextBox 4">
            <a:extLst>
              <a:ext uri="{FF2B5EF4-FFF2-40B4-BE49-F238E27FC236}">
                <a16:creationId xmlns:a16="http://schemas.microsoft.com/office/drawing/2014/main" id="{E9F7388F-A9F4-BE66-10D0-2D27BA0C535C}"/>
              </a:ext>
            </a:extLst>
          </p:cNvPr>
          <p:cNvSpPr txBox="1"/>
          <p:nvPr/>
        </p:nvSpPr>
        <p:spPr>
          <a:xfrm>
            <a:off x="993871" y="5419061"/>
            <a:ext cx="10405311" cy="523220"/>
          </a:xfrm>
          <a:prstGeom prst="rect">
            <a:avLst/>
          </a:prstGeom>
          <a:noFill/>
        </p:spPr>
        <p:txBody>
          <a:bodyPr wrap="square" rtlCol="0">
            <a:spAutoFit/>
          </a:bodyPr>
          <a:lstStyle/>
          <a:p>
            <a:pPr marL="0" indent="0">
              <a:buNone/>
            </a:pPr>
            <a:r>
              <a:rPr lang="en-US" sz="2800" dirty="0">
                <a:solidFill>
                  <a:schemeClr val="tx2"/>
                </a:solidFill>
              </a:rPr>
              <a:t>Appropriate case volume for the fellow and fellowship program</a:t>
            </a:r>
          </a:p>
        </p:txBody>
      </p:sp>
      <p:sp>
        <p:nvSpPr>
          <p:cNvPr id="9" name="TextBox 8">
            <a:extLst>
              <a:ext uri="{FF2B5EF4-FFF2-40B4-BE49-F238E27FC236}">
                <a16:creationId xmlns:a16="http://schemas.microsoft.com/office/drawing/2014/main" id="{3A9B6ACF-D992-B2A1-704B-C5B307BC877B}"/>
              </a:ext>
            </a:extLst>
          </p:cNvPr>
          <p:cNvSpPr txBox="1"/>
          <p:nvPr/>
        </p:nvSpPr>
        <p:spPr>
          <a:xfrm>
            <a:off x="1028751" y="6060606"/>
            <a:ext cx="9100485" cy="800219"/>
          </a:xfrm>
          <a:prstGeom prst="rect">
            <a:avLst/>
          </a:prstGeom>
          <a:noFill/>
        </p:spPr>
        <p:txBody>
          <a:bodyPr wrap="square" rtlCol="0">
            <a:spAutoFit/>
          </a:bodyPr>
          <a:lstStyle/>
          <a:p>
            <a:r>
              <a:rPr lang="en-US" sz="2800" dirty="0">
                <a:solidFill>
                  <a:schemeClr val="tx2"/>
                </a:solidFill>
              </a:rPr>
              <a:t>Program Director is certified and credentialed with an RFP</a:t>
            </a:r>
          </a:p>
          <a:p>
            <a:endParaRPr lang="en-US" dirty="0"/>
          </a:p>
        </p:txBody>
      </p:sp>
      <p:sp>
        <p:nvSpPr>
          <p:cNvPr id="10" name="Title 1">
            <a:extLst>
              <a:ext uri="{FF2B5EF4-FFF2-40B4-BE49-F238E27FC236}">
                <a16:creationId xmlns:a16="http://schemas.microsoft.com/office/drawing/2014/main" id="{89D6C717-4DEC-9C98-8DFF-F53A50E59685}"/>
              </a:ext>
            </a:extLst>
          </p:cNvPr>
          <p:cNvSpPr txBox="1">
            <a:spLocks/>
          </p:cNvSpPr>
          <p:nvPr/>
        </p:nvSpPr>
        <p:spPr>
          <a:xfrm>
            <a:off x="581192" y="1709108"/>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i="1" dirty="0">
              <a:solidFill>
                <a:schemeClr val="tx2"/>
              </a:solidFill>
            </a:endParaRPr>
          </a:p>
        </p:txBody>
      </p:sp>
    </p:spTree>
    <p:custDataLst>
      <p:tags r:id="rId1"/>
    </p:custDataLst>
    <p:extLst>
      <p:ext uri="{BB962C8B-B14F-4D97-AF65-F5344CB8AC3E}">
        <p14:creationId xmlns:p14="http://schemas.microsoft.com/office/powerpoint/2010/main" val="237388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57912"/>
            <a:ext cx="11029616" cy="1013800"/>
          </a:xfrm>
        </p:spPr>
        <p:txBody>
          <a:bodyPr>
            <a:normAutofit/>
          </a:bodyPr>
          <a:lstStyle/>
          <a:p>
            <a:r>
              <a:rPr lang="en-US" sz="4000" dirty="0">
                <a:latin typeface="Georgia Pro" panose="02040502050405020303" pitchFamily="18" charset="0"/>
              </a:rPr>
              <a:t>Cast OVERVIEW</a:t>
            </a:r>
          </a:p>
        </p:txBody>
      </p:sp>
      <p:sp>
        <p:nvSpPr>
          <p:cNvPr id="3" name="Content Placeholder 2"/>
          <p:cNvSpPr>
            <a:spLocks noGrp="1"/>
          </p:cNvSpPr>
          <p:nvPr>
            <p:ph idx="1"/>
          </p:nvPr>
        </p:nvSpPr>
        <p:spPr>
          <a:xfrm>
            <a:off x="4597283" y="2605873"/>
            <a:ext cx="7068787" cy="2968084"/>
          </a:xfrm>
        </p:spPr>
        <p:txBody>
          <a:bodyPr>
            <a:normAutofit/>
          </a:bodyPr>
          <a:lstStyle/>
          <a:p>
            <a:pPr marL="0" indent="0">
              <a:buNone/>
            </a:pPr>
            <a:r>
              <a:rPr lang="en-US" sz="2800" dirty="0">
                <a:latin typeface="Georgia Pro" panose="02040502050405020303" pitchFamily="18" charset="0"/>
                <a:cs typeface="Blackadder ITC" panose="020F0502020204030204" pitchFamily="34" charset="0"/>
              </a:rPr>
              <a:t>INTENT</a:t>
            </a:r>
            <a:r>
              <a:rPr lang="en-US" sz="2800" dirty="0"/>
              <a:t>:  We want to ensure there is enough administrative support for the current CAST fellowships our programs have, and to support the continued growth of CAST within our own departments</a:t>
            </a:r>
          </a:p>
          <a:p>
            <a:pPr marL="0" indent="0">
              <a:buNone/>
            </a:pPr>
            <a:endParaRPr lang="en-US" sz="2800" dirty="0"/>
          </a:p>
        </p:txBody>
      </p:sp>
      <p:sp>
        <p:nvSpPr>
          <p:cNvPr id="8" name="Content Placeholder 2"/>
          <p:cNvSpPr txBox="1">
            <a:spLocks/>
          </p:cNvSpPr>
          <p:nvPr/>
        </p:nvSpPr>
        <p:spPr>
          <a:xfrm>
            <a:off x="581193" y="2240352"/>
            <a:ext cx="11029615" cy="461764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US" sz="2400" dirty="0"/>
              <a:t>Skull Base</a:t>
            </a:r>
          </a:p>
          <a:p>
            <a:pPr>
              <a:spcAft>
                <a:spcPts val="0"/>
              </a:spcAft>
            </a:pPr>
            <a:r>
              <a:rPr lang="en-US" sz="2400" dirty="0"/>
              <a:t>Spine</a:t>
            </a:r>
          </a:p>
          <a:p>
            <a:pPr>
              <a:spcAft>
                <a:spcPts val="0"/>
              </a:spcAft>
            </a:pPr>
            <a:r>
              <a:rPr lang="en-US" sz="2400" dirty="0"/>
              <a:t>Neurocritical Care</a:t>
            </a:r>
          </a:p>
          <a:p>
            <a:pPr>
              <a:spcAft>
                <a:spcPts val="0"/>
              </a:spcAft>
            </a:pPr>
            <a:r>
              <a:rPr lang="en-US" sz="2400" dirty="0"/>
              <a:t>CNS Endovascular</a:t>
            </a:r>
          </a:p>
          <a:p>
            <a:pPr>
              <a:spcAft>
                <a:spcPts val="0"/>
              </a:spcAft>
            </a:pPr>
            <a:r>
              <a:rPr lang="en-US" sz="2400" dirty="0"/>
              <a:t>Cerebrovascular</a:t>
            </a:r>
          </a:p>
          <a:p>
            <a:pPr>
              <a:spcAft>
                <a:spcPts val="0"/>
              </a:spcAft>
            </a:pPr>
            <a:r>
              <a:rPr lang="en-US" sz="2400" dirty="0"/>
              <a:t>Neurosurgical Oncology</a:t>
            </a:r>
          </a:p>
          <a:p>
            <a:pPr>
              <a:spcAft>
                <a:spcPts val="0"/>
              </a:spcAft>
            </a:pPr>
            <a:r>
              <a:rPr lang="en-US" sz="2400" dirty="0"/>
              <a:t>Peripheral Nerve</a:t>
            </a:r>
          </a:p>
          <a:p>
            <a:pPr>
              <a:spcAft>
                <a:spcPts val="0"/>
              </a:spcAft>
            </a:pPr>
            <a:r>
              <a:rPr lang="en-US" sz="2400" dirty="0"/>
              <a:t>Stereotactic &amp; Functional</a:t>
            </a:r>
          </a:p>
          <a:p>
            <a:pPr>
              <a:spcAft>
                <a:spcPts val="0"/>
              </a:spcAft>
            </a:pPr>
            <a:r>
              <a:rPr lang="en-US" sz="2400" dirty="0"/>
              <a:t>Neurotrauma</a:t>
            </a:r>
          </a:p>
          <a:p>
            <a:endParaRPr lang="en-US" sz="2800" dirty="0"/>
          </a:p>
        </p:txBody>
      </p:sp>
      <p:sp>
        <p:nvSpPr>
          <p:cNvPr id="4" name="TextBox 3">
            <a:extLst>
              <a:ext uri="{FF2B5EF4-FFF2-40B4-BE49-F238E27FC236}">
                <a16:creationId xmlns:a16="http://schemas.microsoft.com/office/drawing/2014/main" id="{3AB2F0AB-2DE1-9092-B9CE-B6A561628A2E}"/>
              </a:ext>
            </a:extLst>
          </p:cNvPr>
          <p:cNvSpPr txBox="1"/>
          <p:nvPr/>
        </p:nvSpPr>
        <p:spPr>
          <a:xfrm>
            <a:off x="4589386" y="2335195"/>
            <a:ext cx="7248937" cy="2968084"/>
          </a:xfrm>
          <a:custGeom>
            <a:avLst/>
            <a:gdLst>
              <a:gd name="connsiteX0" fmla="*/ 0 w 7248937"/>
              <a:gd name="connsiteY0" fmla="*/ 0 h 2968084"/>
              <a:gd name="connsiteX1" fmla="*/ 7248937 w 7248937"/>
              <a:gd name="connsiteY1" fmla="*/ 0 h 2968084"/>
              <a:gd name="connsiteX2" fmla="*/ 7248937 w 7248937"/>
              <a:gd name="connsiteY2" fmla="*/ 2968084 h 2968084"/>
              <a:gd name="connsiteX3" fmla="*/ 0 w 7248937"/>
              <a:gd name="connsiteY3" fmla="*/ 2968084 h 2968084"/>
              <a:gd name="connsiteX4" fmla="*/ 0 w 7248937"/>
              <a:gd name="connsiteY4" fmla="*/ 0 h 296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937" h="2968084" extrusionOk="0">
                <a:moveTo>
                  <a:pt x="0" y="0"/>
                </a:moveTo>
                <a:cubicBezTo>
                  <a:pt x="3139875" y="118645"/>
                  <a:pt x="3709998" y="116012"/>
                  <a:pt x="7248937" y="0"/>
                </a:cubicBezTo>
                <a:cubicBezTo>
                  <a:pt x="7116055" y="641404"/>
                  <a:pt x="7333888" y="1563103"/>
                  <a:pt x="7248937" y="2968084"/>
                </a:cubicBezTo>
                <a:cubicBezTo>
                  <a:pt x="3682052" y="3102684"/>
                  <a:pt x="1167733" y="2810888"/>
                  <a:pt x="0" y="2968084"/>
                </a:cubicBezTo>
                <a:cubicBezTo>
                  <a:pt x="-20187" y="2354906"/>
                  <a:pt x="-152480" y="1480955"/>
                  <a:pt x="0" y="0"/>
                </a:cubicBezTo>
                <a:close/>
              </a:path>
            </a:pathLst>
          </a:custGeom>
          <a:noFill/>
          <a:ln w="25400">
            <a:solidFill>
              <a:schemeClr val="accent3"/>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en-US" dirty="0"/>
          </a:p>
        </p:txBody>
      </p:sp>
      <p:sp>
        <p:nvSpPr>
          <p:cNvPr id="9" name="Arc 8">
            <a:extLst>
              <a:ext uri="{FF2B5EF4-FFF2-40B4-BE49-F238E27FC236}">
                <a16:creationId xmlns:a16="http://schemas.microsoft.com/office/drawing/2014/main" id="{2A54E176-6D96-F0B6-8EB2-FA4F13389D09}"/>
              </a:ext>
            </a:extLst>
          </p:cNvPr>
          <p:cNvSpPr/>
          <p:nvPr/>
        </p:nvSpPr>
        <p:spPr>
          <a:xfrm rot="18253455">
            <a:off x="10220850" y="6206490"/>
            <a:ext cx="2249104" cy="1785937"/>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C1E5912-E551-4B7C-CECB-1057A82CC85A}"/>
              </a:ext>
            </a:extLst>
          </p:cNvPr>
          <p:cNvSpPr/>
          <p:nvPr/>
        </p:nvSpPr>
        <p:spPr>
          <a:xfrm rot="18253455">
            <a:off x="10165588" y="5948406"/>
            <a:ext cx="2249104" cy="1785937"/>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a:extLst>
              <a:ext uri="{FF2B5EF4-FFF2-40B4-BE49-F238E27FC236}">
                <a16:creationId xmlns:a16="http://schemas.microsoft.com/office/drawing/2014/main" id="{11206ABB-B2E5-EBEE-464E-DD9F46C1FE32}"/>
              </a:ext>
            </a:extLst>
          </p:cNvPr>
          <p:cNvSpPr/>
          <p:nvPr/>
        </p:nvSpPr>
        <p:spPr>
          <a:xfrm rot="18253455">
            <a:off x="10009664" y="5545179"/>
            <a:ext cx="2388699" cy="2036528"/>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30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GME Home">
            <a:extLst>
              <a:ext uri="{FF2B5EF4-FFF2-40B4-BE49-F238E27FC236}">
                <a16:creationId xmlns:a16="http://schemas.microsoft.com/office/drawing/2014/main" id="{95A9ABCB-DB83-D7D0-6D88-0AF8478147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 t="29150" r="5782" b="22107"/>
          <a:stretch/>
        </p:blipFill>
        <p:spPr bwMode="auto">
          <a:xfrm>
            <a:off x="3155739" y="1813930"/>
            <a:ext cx="5880522" cy="16106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81192" y="657912"/>
            <a:ext cx="11029616" cy="1013800"/>
          </a:xfrm>
        </p:spPr>
        <p:txBody>
          <a:bodyPr>
            <a:normAutofit/>
          </a:bodyPr>
          <a:lstStyle/>
          <a:p>
            <a:r>
              <a:rPr lang="en-US" sz="4000" dirty="0">
                <a:latin typeface="Georgia Pro" panose="02040502050405020303" pitchFamily="18" charset="0"/>
              </a:rPr>
              <a:t>Acgme fte policy</a:t>
            </a:r>
          </a:p>
        </p:txBody>
      </p:sp>
      <p:sp>
        <p:nvSpPr>
          <p:cNvPr id="3" name="Content Placeholder 2"/>
          <p:cNvSpPr>
            <a:spLocks noGrp="1"/>
          </p:cNvSpPr>
          <p:nvPr>
            <p:ph idx="1"/>
          </p:nvPr>
        </p:nvSpPr>
        <p:spPr/>
        <p:txBody>
          <a:bodyPr>
            <a:normAutofit/>
          </a:bodyPr>
          <a:lstStyle/>
          <a:p>
            <a:endParaRPr lang="en-US" sz="2800" dirty="0"/>
          </a:p>
          <a:p>
            <a:endParaRPr lang="en-US" sz="2800" dirty="0"/>
          </a:p>
        </p:txBody>
      </p:sp>
      <p:pic>
        <p:nvPicPr>
          <p:cNvPr id="4" name="Picture 3" descr="A screenshot of a computer&#10;&#10;AI-generated content may be incorrect."/>
          <p:cNvPicPr/>
          <p:nvPr/>
        </p:nvPicPr>
        <p:blipFill rotWithShape="1">
          <a:blip r:embed="rId4"/>
          <a:srcRect l="48401" t="38052" r="19504" b="42085"/>
          <a:stretch/>
        </p:blipFill>
        <p:spPr bwMode="auto">
          <a:xfrm>
            <a:off x="2432957" y="3290208"/>
            <a:ext cx="7167622" cy="3538436"/>
          </a:xfrm>
          <a:prstGeom prst="rect">
            <a:avLst/>
          </a:prstGeom>
          <a:ln>
            <a:noFill/>
          </a:ln>
          <a:extLst>
            <a:ext uri="{53640926-AAD7-44D8-BBD7-CCE9431645EC}">
              <a14:shadowObscured xmlns:a14="http://schemas.microsoft.com/office/drawing/2010/main"/>
            </a:ext>
          </a:extLst>
        </p:spPr>
      </p:pic>
      <p:sp>
        <p:nvSpPr>
          <p:cNvPr id="7" name="Arc 6">
            <a:extLst>
              <a:ext uri="{FF2B5EF4-FFF2-40B4-BE49-F238E27FC236}">
                <a16:creationId xmlns:a16="http://schemas.microsoft.com/office/drawing/2014/main" id="{E00B42B6-8154-E104-59A8-9FC956E3C4BF}"/>
              </a:ext>
            </a:extLst>
          </p:cNvPr>
          <p:cNvSpPr/>
          <p:nvPr/>
        </p:nvSpPr>
        <p:spPr>
          <a:xfrm rot="14137180">
            <a:off x="10406069" y="2952134"/>
            <a:ext cx="3524623" cy="3427059"/>
          </a:xfrm>
          <a:prstGeom prst="arc">
            <a:avLst>
              <a:gd name="adj1" fmla="val 12613172"/>
              <a:gd name="adj2" fmla="val 210509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31452C5-7AB2-ABC0-C50B-3944C1EEEE2C}"/>
              </a:ext>
            </a:extLst>
          </p:cNvPr>
          <p:cNvSpPr/>
          <p:nvPr/>
        </p:nvSpPr>
        <p:spPr>
          <a:xfrm rot="14137180">
            <a:off x="10429784" y="2544318"/>
            <a:ext cx="3524623" cy="3618448"/>
          </a:xfrm>
          <a:prstGeom prst="arc">
            <a:avLst>
              <a:gd name="adj1" fmla="val 12613172"/>
              <a:gd name="adj2" fmla="val 2105094"/>
            </a:avLst>
          </a:prstGeom>
          <a:ln w="158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a:extLst>
              <a:ext uri="{FF2B5EF4-FFF2-40B4-BE49-F238E27FC236}">
                <a16:creationId xmlns:a16="http://schemas.microsoft.com/office/drawing/2014/main" id="{0E6B1ED3-8AEB-B970-AB1B-03137E363725}"/>
              </a:ext>
            </a:extLst>
          </p:cNvPr>
          <p:cNvSpPr/>
          <p:nvPr/>
        </p:nvSpPr>
        <p:spPr>
          <a:xfrm rot="14137180">
            <a:off x="10264819" y="2091755"/>
            <a:ext cx="3743385" cy="3907920"/>
          </a:xfrm>
          <a:prstGeom prst="arc">
            <a:avLst>
              <a:gd name="adj1" fmla="val 11116092"/>
              <a:gd name="adj2" fmla="val 3237702"/>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169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94" y="909540"/>
            <a:ext cx="11029616" cy="988332"/>
          </a:xfrm>
        </p:spPr>
        <p:txBody>
          <a:bodyPr>
            <a:noAutofit/>
          </a:bodyPr>
          <a:lstStyle/>
          <a:p>
            <a:r>
              <a:rPr lang="en-US" sz="4000" dirty="0">
                <a:latin typeface="Georgia Pro" panose="02040502050405020303" pitchFamily="18" charset="0"/>
              </a:rPr>
              <a:t>How many residents do </a:t>
            </a:r>
            <a:br>
              <a:rPr lang="en-US" sz="4000" dirty="0">
                <a:latin typeface="Georgia Pro" panose="02040502050405020303" pitchFamily="18" charset="0"/>
              </a:rPr>
            </a:br>
            <a:r>
              <a:rPr lang="en-US" sz="4000" dirty="0">
                <a:latin typeface="Georgia Pro" panose="02040502050405020303" pitchFamily="18" charset="0"/>
              </a:rPr>
              <a:t>you currently have?</a:t>
            </a:r>
          </a:p>
        </p:txBody>
      </p:sp>
      <p:pic>
        <p:nvPicPr>
          <p:cNvPr id="3" name="Picture 2" descr="A white background with black text&#10;&#10;AI-generated content may be incorrect."/>
          <p:cNvPicPr/>
          <p:nvPr/>
        </p:nvPicPr>
        <p:blipFill rotWithShape="1">
          <a:blip r:embed="rId3" cstate="print">
            <a:extLst>
              <a:ext uri="{28A0092B-C50C-407E-A947-70E740481C1C}">
                <a14:useLocalDpi xmlns:a14="http://schemas.microsoft.com/office/drawing/2010/main" val="0"/>
              </a:ext>
            </a:extLst>
          </a:blip>
          <a:srcRect l="1439" t="41176" r="70799" b="17226"/>
          <a:stretch/>
        </p:blipFill>
        <p:spPr>
          <a:xfrm>
            <a:off x="503295" y="2955470"/>
            <a:ext cx="5484800" cy="3176389"/>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5968C2FF-F938-2DAA-514A-D5219D0AEC8B}"/>
              </a:ext>
            </a:extLst>
          </p:cNvPr>
          <p:cNvPicPr/>
          <p:nvPr/>
        </p:nvPicPr>
        <p:blipFill rotWithShape="1">
          <a:blip r:embed="rId3" cstate="print">
            <a:extLst>
              <a:ext uri="{28A0092B-C50C-407E-A947-70E740481C1C}">
                <a14:useLocalDpi xmlns:a14="http://schemas.microsoft.com/office/drawing/2010/main" val="0"/>
              </a:ext>
            </a:extLst>
          </a:blip>
          <a:srcRect l="62449" t="26789" r="1997" b="7637"/>
          <a:stretch/>
        </p:blipFill>
        <p:spPr>
          <a:xfrm>
            <a:off x="5880847" y="2133601"/>
            <a:ext cx="5724663" cy="3998258"/>
          </a:xfrm>
          <a:prstGeom prst="rect">
            <a:avLst/>
          </a:prstGeom>
        </p:spPr>
      </p:pic>
      <p:sp>
        <p:nvSpPr>
          <p:cNvPr id="8" name="Left Bracket 7">
            <a:extLst>
              <a:ext uri="{FF2B5EF4-FFF2-40B4-BE49-F238E27FC236}">
                <a16:creationId xmlns:a16="http://schemas.microsoft.com/office/drawing/2014/main" id="{EC8E14BA-7879-C1A2-823C-9810A4C8913E}"/>
              </a:ext>
            </a:extLst>
          </p:cNvPr>
          <p:cNvSpPr/>
          <p:nvPr/>
        </p:nvSpPr>
        <p:spPr>
          <a:xfrm>
            <a:off x="6111241" y="2651760"/>
            <a:ext cx="2834639" cy="3464859"/>
          </a:xfrm>
          <a:prstGeom prst="leftBracket">
            <a:avLst/>
          </a:prstGeom>
          <a:ln w="38100">
            <a:solidFill>
              <a:srgbClr val="FFE00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11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50" y="969500"/>
            <a:ext cx="11029616" cy="988332"/>
          </a:xfrm>
        </p:spPr>
        <p:txBody>
          <a:bodyPr>
            <a:noAutofit/>
          </a:bodyPr>
          <a:lstStyle/>
          <a:p>
            <a:r>
              <a:rPr lang="en-US" sz="4000" dirty="0">
                <a:latin typeface="Georgia Pro" panose="02040502050405020303" pitchFamily="18" charset="0"/>
              </a:rPr>
              <a:t>How many CAST-accredited fellowships do you have?</a:t>
            </a:r>
          </a:p>
        </p:txBody>
      </p:sp>
      <p:pic>
        <p:nvPicPr>
          <p:cNvPr id="3" name="Picture 2" descr="A white background with black text&#10;&#10;AI-generated content may be incorrect."/>
          <p:cNvPicPr/>
          <p:nvPr/>
        </p:nvPicPr>
        <p:blipFill rotWithShape="1">
          <a:blip r:embed="rId4" cstate="print">
            <a:extLst>
              <a:ext uri="{28A0092B-C50C-407E-A947-70E740481C1C}">
                <a14:useLocalDpi xmlns:a14="http://schemas.microsoft.com/office/drawing/2010/main" val="0"/>
              </a:ext>
            </a:extLst>
          </a:blip>
          <a:srcRect l="1995" t="32276" r="77535" b="5767"/>
          <a:stretch/>
        </p:blipFill>
        <p:spPr>
          <a:xfrm>
            <a:off x="575893" y="2354094"/>
            <a:ext cx="4249025" cy="4353321"/>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E03F5182-FD8D-E086-2071-AD12F19D6EFA}"/>
              </a:ext>
            </a:extLst>
          </p:cNvPr>
          <p:cNvPicPr/>
          <p:nvPr/>
        </p:nvPicPr>
        <p:blipFill rotWithShape="1">
          <a:blip r:embed="rId4" cstate="print">
            <a:extLst>
              <a:ext uri="{28A0092B-C50C-407E-A947-70E740481C1C}">
                <a14:useLocalDpi xmlns:a14="http://schemas.microsoft.com/office/drawing/2010/main" val="0"/>
              </a:ext>
            </a:extLst>
          </a:blip>
          <a:srcRect l="62517" t="20569" r="4014" b="5767"/>
          <a:stretch/>
        </p:blipFill>
        <p:spPr>
          <a:xfrm>
            <a:off x="6364941" y="1957832"/>
            <a:ext cx="5542244" cy="4353321"/>
          </a:xfrm>
          <a:prstGeom prst="rect">
            <a:avLst/>
          </a:prstGeom>
        </p:spPr>
      </p:pic>
      <p:sp>
        <p:nvSpPr>
          <p:cNvPr id="5" name="Left Bracket 4">
            <a:extLst>
              <a:ext uri="{FF2B5EF4-FFF2-40B4-BE49-F238E27FC236}">
                <a16:creationId xmlns:a16="http://schemas.microsoft.com/office/drawing/2014/main" id="{D2E34F3E-E672-15F8-8178-CDA13F400F60}"/>
              </a:ext>
            </a:extLst>
          </p:cNvPr>
          <p:cNvSpPr/>
          <p:nvPr/>
        </p:nvSpPr>
        <p:spPr>
          <a:xfrm>
            <a:off x="6096000" y="2575560"/>
            <a:ext cx="2910835" cy="3931919"/>
          </a:xfrm>
          <a:prstGeom prst="leftBracket">
            <a:avLst/>
          </a:prstGeom>
          <a:ln w="38100">
            <a:solidFill>
              <a:srgbClr val="FFE00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83CE19D-E93E-E629-DD17-100263388E5A}"/>
              </a:ext>
            </a:extLst>
          </p:cNvPr>
          <p:cNvCxnSpPr>
            <a:cxnSpLocks/>
          </p:cNvCxnSpPr>
          <p:nvPr/>
        </p:nvCxnSpPr>
        <p:spPr>
          <a:xfrm>
            <a:off x="10104120" y="5989320"/>
            <a:ext cx="0" cy="533400"/>
          </a:xfrm>
          <a:prstGeom prst="line">
            <a:avLst/>
          </a:prstGeom>
          <a:ln w="38100">
            <a:solidFill>
              <a:srgbClr val="FFE004"/>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2634119-DF31-9115-F811-D461C84D838D}"/>
              </a:ext>
            </a:extLst>
          </p:cNvPr>
          <p:cNvCxnSpPr>
            <a:cxnSpLocks/>
            <a:stCxn id="5" idx="2"/>
          </p:cNvCxnSpPr>
          <p:nvPr/>
        </p:nvCxnSpPr>
        <p:spPr>
          <a:xfrm>
            <a:off x="9006835" y="6507479"/>
            <a:ext cx="1097285" cy="15241"/>
          </a:xfrm>
          <a:prstGeom prst="line">
            <a:avLst/>
          </a:prstGeom>
          <a:ln w="38100">
            <a:solidFill>
              <a:srgbClr val="FFE004"/>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71553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290" y="1617731"/>
            <a:ext cx="11287594" cy="914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116" y="1410203"/>
            <a:ext cx="11320698" cy="988332"/>
          </a:xfrm>
        </p:spPr>
        <p:txBody>
          <a:bodyPr>
            <a:noAutofit/>
          </a:bodyPr>
          <a:lstStyle/>
          <a:p>
            <a:r>
              <a:rPr lang="en-US" sz="3400" dirty="0">
                <a:latin typeface="Georgia Pro" panose="02040502050405020303" pitchFamily="18" charset="0"/>
              </a:rPr>
              <a:t>Do you have additional </a:t>
            </a:r>
            <a:br>
              <a:rPr lang="en-US" sz="3400" dirty="0">
                <a:latin typeface="Georgia Pro" panose="02040502050405020303" pitchFamily="18" charset="0"/>
              </a:rPr>
            </a:br>
            <a:r>
              <a:rPr lang="en-US" sz="3400" dirty="0">
                <a:latin typeface="Georgia Pro" panose="02040502050405020303" pitchFamily="18" charset="0"/>
              </a:rPr>
              <a:t>support in your residency </a:t>
            </a:r>
            <a:br>
              <a:rPr lang="en-US" sz="3400" dirty="0">
                <a:latin typeface="Georgia Pro" panose="02040502050405020303" pitchFamily="18" charset="0"/>
              </a:rPr>
            </a:br>
            <a:r>
              <a:rPr lang="en-US" sz="3400" dirty="0">
                <a:latin typeface="Georgia Pro" panose="02040502050405020303" pitchFamily="18" charset="0"/>
              </a:rPr>
              <a:t>and/or fellowship programs?</a:t>
            </a:r>
          </a:p>
        </p:txBody>
      </p:sp>
      <p:pic>
        <p:nvPicPr>
          <p:cNvPr id="3" name="Picture 2" descr="A screenshot of a computer&#10;&#10;AI-generated content may be incorrect."/>
          <p:cNvPicPr/>
          <p:nvPr/>
        </p:nvPicPr>
        <p:blipFill rotWithShape="1">
          <a:blip r:embed="rId3" cstate="print">
            <a:extLst>
              <a:ext uri="{28A0092B-C50C-407E-A947-70E740481C1C}">
                <a14:useLocalDpi xmlns:a14="http://schemas.microsoft.com/office/drawing/2010/main" val="0"/>
              </a:ext>
            </a:extLst>
          </a:blip>
          <a:srcRect l="11228" t="54845" r="76699" b="36512"/>
          <a:stretch/>
        </p:blipFill>
        <p:spPr bwMode="auto">
          <a:xfrm>
            <a:off x="446290" y="3611293"/>
            <a:ext cx="5296365" cy="2232274"/>
          </a:xfrm>
          <a:prstGeom prst="rect">
            <a:avLst/>
          </a:prstGeom>
          <a:ln>
            <a:noFill/>
          </a:ln>
          <a:extLst>
            <a:ext uri="{53640926-AAD7-44D8-BBD7-CCE9431645EC}">
              <a14:shadowObscured xmlns:a14="http://schemas.microsoft.com/office/drawing/2010/main"/>
            </a:ext>
          </a:extLst>
        </p:spPr>
      </p:pic>
      <p:pic>
        <p:nvPicPr>
          <p:cNvPr id="5" name="Picture 4" descr="A screenshot of a computer&#10;&#10;AI-generated content may be incorrect.">
            <a:extLst>
              <a:ext uri="{FF2B5EF4-FFF2-40B4-BE49-F238E27FC236}">
                <a16:creationId xmlns:a16="http://schemas.microsoft.com/office/drawing/2014/main" id="{C0CDAC63-3103-4FF5-D626-1D3916170145}"/>
              </a:ext>
            </a:extLst>
          </p:cNvPr>
          <p:cNvPicPr/>
          <p:nvPr/>
        </p:nvPicPr>
        <p:blipFill rotWithShape="1">
          <a:blip r:embed="rId3" cstate="print">
            <a:extLst>
              <a:ext uri="{28A0092B-C50C-407E-A947-70E740481C1C}">
                <a14:useLocalDpi xmlns:a14="http://schemas.microsoft.com/office/drawing/2010/main" val="0"/>
              </a:ext>
            </a:extLst>
          </a:blip>
          <a:srcRect l="41521" t="51873" r="41588" b="30178"/>
          <a:stretch/>
        </p:blipFill>
        <p:spPr bwMode="auto">
          <a:xfrm>
            <a:off x="6275295" y="2806109"/>
            <a:ext cx="5737416" cy="38426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233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1044" y="1617315"/>
            <a:ext cx="11142277" cy="914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7372" y="1431491"/>
            <a:ext cx="11029616" cy="988332"/>
          </a:xfrm>
        </p:spPr>
        <p:txBody>
          <a:bodyPr>
            <a:noAutofit/>
          </a:bodyPr>
          <a:lstStyle/>
          <a:p>
            <a:r>
              <a:rPr lang="en-US" sz="3600" dirty="0">
                <a:latin typeface="Georgia Pro" panose="02040502050405020303" pitchFamily="18" charset="0"/>
              </a:rPr>
              <a:t>Do you have enough time to </a:t>
            </a:r>
            <a:br>
              <a:rPr lang="en-US" sz="3600" dirty="0">
                <a:latin typeface="Georgia Pro" panose="02040502050405020303" pitchFamily="18" charset="0"/>
              </a:rPr>
            </a:br>
            <a:r>
              <a:rPr lang="en-US" sz="3600" dirty="0">
                <a:latin typeface="Georgia Pro" panose="02040502050405020303" pitchFamily="18" charset="0"/>
              </a:rPr>
              <a:t>complete all your residency/ Fellowship related tasks</a:t>
            </a:r>
          </a:p>
        </p:txBody>
      </p:sp>
      <p:pic>
        <p:nvPicPr>
          <p:cNvPr id="4" name="Picture 3" descr="A screenshot of a computer&#10;&#10;AI-generated content may be incorrect."/>
          <p:cNvPicPr/>
          <p:nvPr/>
        </p:nvPicPr>
        <p:blipFill rotWithShape="1">
          <a:blip r:embed="rId4" cstate="print">
            <a:extLst>
              <a:ext uri="{28A0092B-C50C-407E-A947-70E740481C1C}">
                <a14:useLocalDpi xmlns:a14="http://schemas.microsoft.com/office/drawing/2010/main" val="0"/>
              </a:ext>
            </a:extLst>
          </a:blip>
          <a:srcRect l="11916" t="54907" r="72490" b="30017"/>
          <a:stretch/>
        </p:blipFill>
        <p:spPr bwMode="auto">
          <a:xfrm>
            <a:off x="434715" y="2918297"/>
            <a:ext cx="6277370" cy="3879163"/>
          </a:xfrm>
          <a:prstGeom prst="rect">
            <a:avLst/>
          </a:prstGeom>
          <a:ln>
            <a:noFill/>
          </a:ln>
          <a:extLst>
            <a:ext uri="{53640926-AAD7-44D8-BBD7-CCE9431645EC}">
              <a14:shadowObscured xmlns:a14="http://schemas.microsoft.com/office/drawing/2010/main"/>
            </a:ext>
          </a:extLst>
        </p:spPr>
      </p:pic>
      <p:pic>
        <p:nvPicPr>
          <p:cNvPr id="5" name="Picture 4" descr="A screenshot of a computer&#10;&#10;AI-generated content may be incorrect.">
            <a:extLst>
              <a:ext uri="{FF2B5EF4-FFF2-40B4-BE49-F238E27FC236}">
                <a16:creationId xmlns:a16="http://schemas.microsoft.com/office/drawing/2014/main" id="{BC83BC55-6395-D8EE-2AD5-40D1EB1A2E3E}"/>
              </a:ext>
            </a:extLst>
          </p:cNvPr>
          <p:cNvPicPr/>
          <p:nvPr/>
        </p:nvPicPr>
        <p:blipFill rotWithShape="1">
          <a:blip r:embed="rId4" cstate="print">
            <a:extLst>
              <a:ext uri="{28A0092B-C50C-407E-A947-70E740481C1C}">
                <a14:useLocalDpi xmlns:a14="http://schemas.microsoft.com/office/drawing/2010/main" val="0"/>
              </a:ext>
            </a:extLst>
          </a:blip>
          <a:srcRect l="41887" t="51423" r="40287" b="29306"/>
          <a:stretch/>
        </p:blipFill>
        <p:spPr bwMode="auto">
          <a:xfrm>
            <a:off x="5970494" y="2532319"/>
            <a:ext cx="6042829" cy="4191210"/>
          </a:xfrm>
          <a:prstGeom prst="rect">
            <a:avLst/>
          </a:prstGeom>
          <a:ln>
            <a:noFill/>
          </a:ln>
          <a:extLst>
            <a:ext uri="{53640926-AAD7-44D8-BBD7-CCE9431645EC}">
              <a14:shadowObscured xmlns:a14="http://schemas.microsoft.com/office/drawing/2010/main"/>
            </a:ext>
          </a:extLst>
        </p:spPr>
      </p:pic>
      <p:sp>
        <p:nvSpPr>
          <p:cNvPr id="8" name="Left Bracket 7">
            <a:extLst>
              <a:ext uri="{FF2B5EF4-FFF2-40B4-BE49-F238E27FC236}">
                <a16:creationId xmlns:a16="http://schemas.microsoft.com/office/drawing/2014/main" id="{E73F943E-85D8-5E89-8163-D194B137844A}"/>
              </a:ext>
            </a:extLst>
          </p:cNvPr>
          <p:cNvSpPr/>
          <p:nvPr/>
        </p:nvSpPr>
        <p:spPr>
          <a:xfrm>
            <a:off x="6446521" y="2909681"/>
            <a:ext cx="2606039" cy="3840480"/>
          </a:xfrm>
          <a:prstGeom prst="leftBracket">
            <a:avLst/>
          </a:prstGeom>
          <a:ln w="38100">
            <a:solidFill>
              <a:srgbClr val="FFE00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73ACDF7-23FE-5C16-95EB-CC15A72E4409}"/>
              </a:ext>
            </a:extLst>
          </p:cNvPr>
          <p:cNvCxnSpPr>
            <a:cxnSpLocks/>
            <a:stCxn id="8" idx="2"/>
          </p:cNvCxnSpPr>
          <p:nvPr/>
        </p:nvCxnSpPr>
        <p:spPr>
          <a:xfrm flipV="1">
            <a:off x="9052560" y="6723529"/>
            <a:ext cx="982579" cy="26632"/>
          </a:xfrm>
          <a:prstGeom prst="line">
            <a:avLst/>
          </a:prstGeom>
          <a:ln w="38100">
            <a:solidFill>
              <a:srgbClr val="FFE004"/>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0A5FBB8-B1E9-148A-55BF-8A417DE59EA2}"/>
              </a:ext>
            </a:extLst>
          </p:cNvPr>
          <p:cNvCxnSpPr>
            <a:cxnSpLocks/>
          </p:cNvCxnSpPr>
          <p:nvPr/>
        </p:nvCxnSpPr>
        <p:spPr>
          <a:xfrm flipV="1">
            <a:off x="10035139" y="6309360"/>
            <a:ext cx="0" cy="414169"/>
          </a:xfrm>
          <a:prstGeom prst="line">
            <a:avLst/>
          </a:prstGeom>
          <a:ln w="38100">
            <a:solidFill>
              <a:srgbClr val="FFE004"/>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0005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2.8|3.2|4.1"/>
</p:tagLst>
</file>

<file path=ppt/tags/tag2.xml><?xml version="1.0" encoding="utf-8"?>
<p:tagLst xmlns:a="http://schemas.openxmlformats.org/drawingml/2006/main" xmlns:r="http://schemas.openxmlformats.org/officeDocument/2006/relationships" xmlns:p="http://schemas.openxmlformats.org/presentationml/2006/main">
  <p:tag name="TIMING" val="|14.9|27.8|3.8|4.4"/>
</p:tagLst>
</file>

<file path=ppt/tags/tag3.xml><?xml version="1.0" encoding="utf-8"?>
<p:tagLst xmlns:a="http://schemas.openxmlformats.org/drawingml/2006/main" xmlns:r="http://schemas.openxmlformats.org/officeDocument/2006/relationships" xmlns:p="http://schemas.openxmlformats.org/presentationml/2006/main">
  <p:tag name="TIMING" val="|21.3"/>
</p:tagLst>
</file>

<file path=ppt/tags/tag4.xml><?xml version="1.0" encoding="utf-8"?>
<p:tagLst xmlns:a="http://schemas.openxmlformats.org/drawingml/2006/main" xmlns:r="http://schemas.openxmlformats.org/officeDocument/2006/relationships" xmlns:p="http://schemas.openxmlformats.org/presentationml/2006/main">
  <p:tag name="TIMING" val="|30"/>
</p:tagLst>
</file>

<file path=ppt/tags/tag5.xml><?xml version="1.0" encoding="utf-8"?>
<p:tagLst xmlns:a="http://schemas.openxmlformats.org/drawingml/2006/main" xmlns:r="http://schemas.openxmlformats.org/officeDocument/2006/relationships" xmlns:p="http://schemas.openxmlformats.org/presentationml/2006/main">
  <p:tag name="TIMING" val="|10.4"/>
</p:tagLst>
</file>

<file path=ppt/tags/tag6.xml><?xml version="1.0" encoding="utf-8"?>
<p:tagLst xmlns:a="http://schemas.openxmlformats.org/drawingml/2006/main" xmlns:r="http://schemas.openxmlformats.org/officeDocument/2006/relationships" xmlns:p="http://schemas.openxmlformats.org/presentationml/2006/main">
  <p:tag name="TIMING" val="|100.2"/>
</p:tagLst>
</file>

<file path=ppt/tags/tag7.xml><?xml version="1.0" encoding="utf-8"?>
<p:tagLst xmlns:a="http://schemas.openxmlformats.org/drawingml/2006/main" xmlns:r="http://schemas.openxmlformats.org/officeDocument/2006/relationships" xmlns:p="http://schemas.openxmlformats.org/presentationml/2006/main">
  <p:tag name="TIMING" val="|25.9|28.9"/>
</p:tagLst>
</file>

<file path=ppt/tags/tag8.xml><?xml version="1.0" encoding="utf-8"?>
<p:tagLst xmlns:a="http://schemas.openxmlformats.org/drawingml/2006/main" xmlns:r="http://schemas.openxmlformats.org/officeDocument/2006/relationships" xmlns:p="http://schemas.openxmlformats.org/presentationml/2006/main">
  <p:tag name="TIMING" val="|3.5|33.6"/>
</p:tagLst>
</file>

<file path=ppt/theme/theme1.xml><?xml version="1.0" encoding="utf-8"?>
<a:theme xmlns:a="http://schemas.openxmlformats.org/drawingml/2006/main" name="Dividend">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TotalTime>9131</TotalTime>
  <Words>511</Words>
  <Application>Microsoft Macintosh PowerPoint</Application>
  <PresentationFormat>Widescreen</PresentationFormat>
  <Paragraphs>103</Paragraphs>
  <Slides>16</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Aptos</vt:lpstr>
      <vt:lpstr>Georgia Pro</vt:lpstr>
      <vt:lpstr>Georgia Pro Cond Light</vt:lpstr>
      <vt:lpstr>Gill Sans MT</vt:lpstr>
      <vt:lpstr>Wingdings</vt:lpstr>
      <vt:lpstr>Wingdings 2</vt:lpstr>
      <vt:lpstr>Dividend</vt:lpstr>
      <vt:lpstr>Document</vt:lpstr>
      <vt:lpstr>Aligning Resources with Responsibility:  A Proposal for CAST Fellowship FTE Minimums</vt:lpstr>
      <vt:lpstr>Agenda</vt:lpstr>
      <vt:lpstr>Committee on advanced  subspeciality  training</vt:lpstr>
      <vt:lpstr>Cast OVERVIEW</vt:lpstr>
      <vt:lpstr>Acgme fte policy</vt:lpstr>
      <vt:lpstr>How many residents do  you currently have?</vt:lpstr>
      <vt:lpstr>How many CAST-accredited fellowships do you have?</vt:lpstr>
      <vt:lpstr>Do you have additional  support in your residency  and/or fellowship programs?</vt:lpstr>
      <vt:lpstr>Do you have enough time to  complete all your residency/ Fellowship related tasks</vt:lpstr>
      <vt:lpstr>What other significant tasks do you  have as a program administrator?</vt:lpstr>
      <vt:lpstr>CAST FTE Working GROUP</vt:lpstr>
      <vt:lpstr>Proposed FTE minimums for  CAST Fellowships</vt:lpstr>
      <vt:lpstr>“program CEREBRUM”</vt:lpstr>
      <vt:lpstr>“program Dura”</vt:lpstr>
      <vt:lpstr>Proposed FTE minimums for  CAST Fellowships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 fte project”</dc:title>
  <dc:creator>Shanna Selsor</dc:creator>
  <cp:lastModifiedBy>Shanna Selsor</cp:lastModifiedBy>
  <cp:revision>91</cp:revision>
  <dcterms:created xsi:type="dcterms:W3CDTF">2025-03-14T21:38:51Z</dcterms:created>
  <dcterms:modified xsi:type="dcterms:W3CDTF">2025-05-28T14:59:31Z</dcterms:modified>
</cp:coreProperties>
</file>